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9" r:id="rId2"/>
    <p:sldId id="330" r:id="rId3"/>
    <p:sldId id="331" r:id="rId4"/>
    <p:sldId id="332" r:id="rId5"/>
    <p:sldId id="257" r:id="rId6"/>
    <p:sldId id="258" r:id="rId7"/>
    <p:sldId id="259" r:id="rId8"/>
    <p:sldId id="260" r:id="rId9"/>
    <p:sldId id="263" r:id="rId10"/>
    <p:sldId id="262" r:id="rId11"/>
    <p:sldId id="264" r:id="rId12"/>
    <p:sldId id="261" r:id="rId13"/>
    <p:sldId id="265" r:id="rId14"/>
    <p:sldId id="266" r:id="rId15"/>
    <p:sldId id="301" r:id="rId16"/>
    <p:sldId id="302" r:id="rId17"/>
    <p:sldId id="267" r:id="rId18"/>
    <p:sldId id="268" r:id="rId19"/>
    <p:sldId id="269" r:id="rId20"/>
    <p:sldId id="270" r:id="rId21"/>
    <p:sldId id="271" r:id="rId22"/>
    <p:sldId id="303" r:id="rId23"/>
    <p:sldId id="272" r:id="rId24"/>
    <p:sldId id="304" r:id="rId25"/>
    <p:sldId id="273" r:id="rId26"/>
    <p:sldId id="274" r:id="rId27"/>
    <p:sldId id="275" r:id="rId28"/>
    <p:sldId id="276" r:id="rId29"/>
    <p:sldId id="277" r:id="rId30"/>
    <p:sldId id="305" r:id="rId31"/>
    <p:sldId id="278" r:id="rId32"/>
    <p:sldId id="293" r:id="rId33"/>
    <p:sldId id="279" r:id="rId34"/>
    <p:sldId id="328" r:id="rId35"/>
    <p:sldId id="280" r:id="rId36"/>
    <p:sldId id="307" r:id="rId37"/>
    <p:sldId id="308" r:id="rId38"/>
    <p:sldId id="281" r:id="rId39"/>
    <p:sldId id="333" r:id="rId40"/>
    <p:sldId id="334" r:id="rId41"/>
    <p:sldId id="33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0771"/>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566" autoAdjust="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EC281D-2FAE-4009-B36A-8EDDE0D3D8DD}" type="datetimeFigureOut">
              <a:rPr lang="en-US" smtClean="0"/>
              <a:pPr/>
              <a:t>7/7/2022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9979852-03F1-483C-ACE3-B41559DA75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EC281D-2FAE-4009-B36A-8EDDE0D3D8DD}"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EC281D-2FAE-4009-B36A-8EDDE0D3D8DD}"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EC281D-2FAE-4009-B36A-8EDDE0D3D8DD}"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EC281D-2FAE-4009-B36A-8EDDE0D3D8DD}"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79852-03F1-483C-ACE3-B41559DA75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EC281D-2FAE-4009-B36A-8EDDE0D3D8DD}"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EC281D-2FAE-4009-B36A-8EDDE0D3D8DD}" type="datetimeFigureOut">
              <a:rPr lang="en-US" smtClean="0"/>
              <a:pPr/>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EC281D-2FAE-4009-B36A-8EDDE0D3D8DD}" type="datetimeFigureOut">
              <a:rPr lang="en-US" smtClean="0"/>
              <a:pPr/>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C281D-2FAE-4009-B36A-8EDDE0D3D8DD}" type="datetimeFigureOut">
              <a:rPr lang="en-US" smtClean="0"/>
              <a:pPr/>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EC281D-2FAE-4009-B36A-8EDDE0D3D8DD}"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79852-03F1-483C-ACE3-B41559DA75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EC281D-2FAE-4009-B36A-8EDDE0D3D8DD}"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9979852-03F1-483C-ACE3-B41559DA75E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EC281D-2FAE-4009-B36A-8EDDE0D3D8DD}" type="datetimeFigureOut">
              <a:rPr lang="en-US" smtClean="0"/>
              <a:pPr/>
              <a:t>7/7/2022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979852-03F1-483C-ACE3-B41559DA75E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239713" y="381000"/>
            <a:ext cx="8653462" cy="954088"/>
          </a:xfrm>
          <a:prstGeom prst="rect">
            <a:avLst/>
          </a:prstGeom>
          <a:noFill/>
          <a:ln w="9525">
            <a:noFill/>
            <a:miter lim="800000"/>
            <a:headEnd/>
            <a:tailEnd/>
          </a:ln>
        </p:spPr>
        <p:txBody>
          <a:bodyPr>
            <a:spAutoFit/>
          </a:bodyPr>
          <a:lstStyle/>
          <a:p>
            <a:pPr algn="ctr"/>
            <a:r>
              <a:rPr lang="en-US" sz="2800" b="1">
                <a:latin typeface="Book Antiqua" pitchFamily="18" charset="0"/>
              </a:rPr>
              <a:t>RUNGTA COLLEGE OF DENTAL SCIENCES &amp; RESEARCH </a:t>
            </a:r>
          </a:p>
        </p:txBody>
      </p:sp>
      <p:sp>
        <p:nvSpPr>
          <p:cNvPr id="3075" name="TextBox 3"/>
          <p:cNvSpPr txBox="1">
            <a:spLocks noChangeArrowheads="1"/>
          </p:cNvSpPr>
          <p:nvPr/>
        </p:nvSpPr>
        <p:spPr bwMode="auto">
          <a:xfrm>
            <a:off x="762000" y="3090863"/>
            <a:ext cx="7620000" cy="646331"/>
          </a:xfrm>
          <a:prstGeom prst="rect">
            <a:avLst/>
          </a:prstGeom>
          <a:noFill/>
          <a:ln w="9525">
            <a:noFill/>
            <a:miter lim="800000"/>
            <a:headEnd/>
            <a:tailEnd/>
          </a:ln>
        </p:spPr>
        <p:txBody>
          <a:bodyPr wrap="square">
            <a:spAutoFit/>
          </a:bodyPr>
          <a:lstStyle/>
          <a:p>
            <a:pPr algn="ctr"/>
            <a:r>
              <a:rPr lang="en-US" sz="3600" b="1" dirty="0" smtClean="0">
                <a:solidFill>
                  <a:srgbClr val="C00000"/>
                </a:solidFill>
                <a:latin typeface="Times New Roman" pitchFamily="18" charset="0"/>
                <a:cs typeface="Times New Roman" pitchFamily="18" charset="0"/>
              </a:rPr>
              <a:t>PERIAPICAL RADIOLUCENCIES</a:t>
            </a:r>
            <a:endParaRPr lang="en-US" sz="3600" b="1" u="sng" dirty="0">
              <a:latin typeface="Book Antiqua" pitchFamily="18" charset="0"/>
            </a:endParaRPr>
          </a:p>
        </p:txBody>
      </p:sp>
      <p:sp>
        <p:nvSpPr>
          <p:cNvPr id="3076" name="TextBox 5"/>
          <p:cNvSpPr txBox="1">
            <a:spLocks noChangeArrowheads="1"/>
          </p:cNvSpPr>
          <p:nvPr/>
        </p:nvSpPr>
        <p:spPr bwMode="auto">
          <a:xfrm>
            <a:off x="141288" y="5675313"/>
            <a:ext cx="8828087" cy="522287"/>
          </a:xfrm>
          <a:prstGeom prst="rect">
            <a:avLst/>
          </a:prstGeom>
          <a:noFill/>
          <a:ln w="9525">
            <a:noFill/>
            <a:miter lim="800000"/>
            <a:headEnd/>
            <a:tailEnd/>
          </a:ln>
        </p:spPr>
        <p:txBody>
          <a:bodyPr>
            <a:spAutoFit/>
          </a:bodyPr>
          <a:lstStyle/>
          <a:p>
            <a:pPr algn="ctr"/>
            <a:r>
              <a:rPr lang="en-US" sz="2800" b="1">
                <a:latin typeface="Book Antiqua" pitchFamily="18" charset="0"/>
              </a:rPr>
              <a:t>ORAL MEDICINE, DIAGNOSIS &amp; RADIOLOGY  </a:t>
            </a:r>
          </a:p>
        </p:txBody>
      </p:sp>
      <p:sp>
        <p:nvSpPr>
          <p:cNvPr id="3077" name="TextBox 4"/>
          <p:cNvSpPr txBox="1">
            <a:spLocks noChangeArrowheads="1"/>
          </p:cNvSpPr>
          <p:nvPr/>
        </p:nvSpPr>
        <p:spPr bwMode="auto">
          <a:xfrm>
            <a:off x="3744913" y="4470400"/>
            <a:ext cx="4899025" cy="861774"/>
          </a:xfrm>
          <a:prstGeom prst="rect">
            <a:avLst/>
          </a:prstGeom>
          <a:noFill/>
          <a:ln w="9525">
            <a:noFill/>
            <a:miter lim="800000"/>
            <a:headEnd/>
            <a:tailEnd/>
          </a:ln>
        </p:spPr>
        <p:txBody>
          <a:bodyPr>
            <a:spAutoFit/>
          </a:bodyPr>
          <a:lstStyle/>
          <a:p>
            <a:pPr algn="r"/>
            <a:r>
              <a:rPr lang="en-US" sz="3200" b="1" dirty="0" smtClean="0">
                <a:latin typeface="Book Antiqua" pitchFamily="18" charset="0"/>
              </a:rPr>
              <a:t>DR. FATIMA KHAN</a:t>
            </a:r>
            <a:r>
              <a:rPr lang="en-US" b="1" dirty="0" smtClean="0">
                <a:latin typeface="Book Antiqua" pitchFamily="18" charset="0"/>
              </a:rPr>
              <a:t> </a:t>
            </a:r>
          </a:p>
          <a:p>
            <a:pPr algn="r"/>
            <a:r>
              <a:rPr lang="en-US" b="1" dirty="0" smtClean="0">
                <a:latin typeface="Book Antiqua" pitchFamily="18" charset="0"/>
              </a:rPr>
              <a:t> </a:t>
            </a:r>
            <a:endParaRPr lang="en-US" b="1" dirty="0">
              <a:latin typeface="Book Antiqua" pitchFamily="18" charset="0"/>
            </a:endParaRPr>
          </a:p>
        </p:txBody>
      </p:sp>
      <p:pic>
        <p:nvPicPr>
          <p:cNvPr id="3078" name="Picture 6"/>
          <p:cNvPicPr>
            <a:picLocks noChangeAspect="1"/>
          </p:cNvPicPr>
          <p:nvPr/>
        </p:nvPicPr>
        <p:blipFill>
          <a:blip r:embed="rId2"/>
          <a:srcRect l="15781" r="15781"/>
          <a:stretch>
            <a:fillRect/>
          </a:stretch>
        </p:blipFill>
        <p:spPr bwMode="auto">
          <a:xfrm>
            <a:off x="3962400" y="1371600"/>
            <a:ext cx="1208088"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just">
              <a:lnSpc>
                <a:spcPct val="150000"/>
              </a:lnSpc>
            </a:pPr>
            <a:r>
              <a:rPr lang="en-US" dirty="0" smtClean="0">
                <a:latin typeface="Times New Roman" pitchFamily="18" charset="0"/>
                <a:cs typeface="Times New Roman" pitchFamily="18" charset="0"/>
              </a:rPr>
              <a:t>Radiographs of the involved tooth may reveal deep restorations, extensive caries, fractures or a narrower pulp canal than in the </a:t>
            </a:r>
            <a:r>
              <a:rPr lang="en-US" dirty="0" err="1" smtClean="0">
                <a:latin typeface="Times New Roman" pitchFamily="18" charset="0"/>
                <a:cs typeface="Times New Roman" pitchFamily="18" charset="0"/>
              </a:rPr>
              <a:t>contralateral</a:t>
            </a:r>
            <a:r>
              <a:rPr lang="en-US" dirty="0" smtClean="0">
                <a:latin typeface="Times New Roman" pitchFamily="18" charset="0"/>
                <a:cs typeface="Times New Roman" pitchFamily="18" charset="0"/>
              </a:rPr>
              <a:t> tooth.</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200" b="1" dirty="0" smtClean="0">
                <a:solidFill>
                  <a:srgbClr val="B90771"/>
                </a:solidFill>
                <a:latin typeface="Times New Roman" pitchFamily="18" charset="0"/>
                <a:cs typeface="Times New Roman" pitchFamily="18" charset="0"/>
              </a:rPr>
              <a:t>   RADICULAR CYST/ PERIAPICAL CYST</a:t>
            </a:r>
            <a:endParaRPr lang="en-US" sz="3200" b="1" dirty="0">
              <a:solidFill>
                <a:srgbClr val="B90771"/>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524000"/>
            <a:ext cx="8229600" cy="48006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It is the second most common </a:t>
            </a:r>
            <a:r>
              <a:rPr lang="en-US" sz="2400" dirty="0" err="1" smtClean="0">
                <a:latin typeface="Times New Roman" pitchFamily="18" charset="0"/>
                <a:cs typeface="Times New Roman" pitchFamily="18" charset="0"/>
              </a:rPr>
              <a:t>pulpoperiapical</a:t>
            </a:r>
            <a:r>
              <a:rPr lang="en-US" sz="2400" dirty="0" smtClean="0">
                <a:latin typeface="Times New Roman" pitchFamily="18" charset="0"/>
                <a:cs typeface="Times New Roman" pitchFamily="18" charset="0"/>
              </a:rPr>
              <a:t> lesion.</a:t>
            </a:r>
          </a:p>
          <a:p>
            <a:pPr algn="just">
              <a:lnSpc>
                <a:spcPct val="150000"/>
              </a:lnSpc>
            </a:pPr>
            <a:r>
              <a:rPr lang="en-US" sz="2400" dirty="0" smtClean="0">
                <a:latin typeface="Times New Roman" pitchFamily="18" charset="0"/>
                <a:cs typeface="Times New Roman" pitchFamily="18" charset="0"/>
              </a:rPr>
              <a:t>It is an inflammatory </a:t>
            </a:r>
            <a:r>
              <a:rPr lang="en-US" sz="2400" dirty="0" err="1" smtClean="0">
                <a:latin typeface="Times New Roman" pitchFamily="18" charset="0"/>
                <a:cs typeface="Times New Roman" pitchFamily="18" charset="0"/>
              </a:rPr>
              <a:t>odontogenic</a:t>
            </a:r>
            <a:r>
              <a:rPr lang="en-US" sz="2400" dirty="0" smtClean="0">
                <a:latin typeface="Times New Roman" pitchFamily="18" charset="0"/>
                <a:cs typeface="Times New Roman" pitchFamily="18" charset="0"/>
              </a:rPr>
              <a:t> cyst.</a:t>
            </a:r>
          </a:p>
          <a:p>
            <a:pPr algn="just">
              <a:lnSpc>
                <a:spcPct val="150000"/>
              </a:lnSpc>
            </a:pPr>
            <a:r>
              <a:rPr lang="en-US" sz="2400" dirty="0" smtClean="0">
                <a:latin typeface="Times New Roman" pitchFamily="18" charset="0"/>
                <a:cs typeface="Times New Roman" pitchFamily="18" charset="0"/>
              </a:rPr>
              <a:t>All </a:t>
            </a:r>
            <a:r>
              <a:rPr lang="en-US" sz="2400" dirty="0" err="1" smtClean="0">
                <a:latin typeface="Times New Roman" pitchFamily="18" charset="0"/>
                <a:cs typeface="Times New Roman" pitchFamily="18" charset="0"/>
              </a:rPr>
              <a:t>radicular</a:t>
            </a:r>
            <a:r>
              <a:rPr lang="en-US" sz="2400" dirty="0" smtClean="0">
                <a:latin typeface="Times New Roman" pitchFamily="18" charset="0"/>
                <a:cs typeface="Times New Roman" pitchFamily="18" charset="0"/>
              </a:rPr>
              <a:t> cysts probably originate in preexisting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granulomas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It is located at the apex of a non-vital tooth.</a:t>
            </a:r>
          </a:p>
          <a:p>
            <a:pPr algn="just">
              <a:lnSpc>
                <a:spcPct val="150000"/>
              </a:lnSpc>
            </a:pPr>
            <a:r>
              <a:rPr lang="en-US" sz="2400" dirty="0" smtClean="0">
                <a:latin typeface="Times New Roman" pitchFamily="18" charset="0"/>
                <a:cs typeface="Times New Roman" pitchFamily="18" charset="0"/>
              </a:rPr>
              <a:t>Mostly found in  maxilla, especially around the incisors and canines.</a:t>
            </a:r>
          </a:p>
          <a:p>
            <a:pPr algn="just">
              <a:lnSpc>
                <a:spcPct val="150000"/>
              </a:lnSpc>
            </a:pPr>
            <a:r>
              <a:rPr lang="en-US" sz="2400" dirty="0" smtClean="0">
                <a:latin typeface="Times New Roman" pitchFamily="18" charset="0"/>
                <a:cs typeface="Times New Roman" pitchFamily="18" charset="0"/>
              </a:rPr>
              <a:t>Periphery usually has well-defined cortical border.</a:t>
            </a:r>
            <a:endParaRPr 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srcRect l="26087" t="12107" r="49565" b="33760"/>
          <a:stretch>
            <a:fillRect/>
          </a:stretch>
        </p:blipFill>
        <p:spPr bwMode="auto">
          <a:xfrm>
            <a:off x="2209800" y="990600"/>
            <a:ext cx="41148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3200" b="1" dirty="0" smtClean="0">
                <a:solidFill>
                  <a:srgbClr val="B90771"/>
                </a:solidFill>
                <a:latin typeface="Times New Roman" pitchFamily="18" charset="0"/>
                <a:cs typeface="Times New Roman" pitchFamily="18" charset="0"/>
              </a:rPr>
              <a:t>PERIAPICAL SCAR</a:t>
            </a:r>
            <a:endParaRPr lang="en-US" sz="32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763000" cy="51816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scar is composed of dense fibrous tissue and is situated at the </a:t>
            </a:r>
            <a:r>
              <a:rPr lang="en-US" sz="2400" dirty="0" err="1" smtClean="0">
                <a:latin typeface="Times New Roman" pitchFamily="18" charset="0"/>
                <a:cs typeface="Times New Roman" pitchFamily="18" charset="0"/>
              </a:rPr>
              <a:t>periapex</a:t>
            </a:r>
            <a:r>
              <a:rPr lang="en-US" sz="2400" dirty="0" smtClean="0">
                <a:latin typeface="Times New Roman" pitchFamily="18" charset="0"/>
                <a:cs typeface="Times New Roman" pitchFamily="18" charset="0"/>
              </a:rPr>
              <a:t> of a </a:t>
            </a:r>
            <a:r>
              <a:rPr lang="en-US" sz="2400" dirty="0" err="1" smtClean="0">
                <a:latin typeface="Times New Roman" pitchFamily="18" charset="0"/>
                <a:cs typeface="Times New Roman" pitchFamily="18" charset="0"/>
              </a:rPr>
              <a:t>pulpless</a:t>
            </a:r>
            <a:r>
              <a:rPr lang="en-US" sz="2400" dirty="0" smtClean="0">
                <a:latin typeface="Times New Roman" pitchFamily="18" charset="0"/>
                <a:cs typeface="Times New Roman" pitchFamily="18" charset="0"/>
              </a:rPr>
              <a:t> tooth in which usually the root canals have been successfully filled. </a:t>
            </a:r>
          </a:p>
          <a:p>
            <a:pPr algn="just">
              <a:lnSpc>
                <a:spcPct val="150000"/>
              </a:lnSpc>
            </a:pP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scar causes a well-circumscribed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that is more or less round and on radiographic examination resembles the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granuloma</a:t>
            </a:r>
            <a:r>
              <a:rPr lang="en-US" sz="2400" dirty="0" smtClean="0">
                <a:latin typeface="Times New Roman" pitchFamily="18" charset="0"/>
                <a:cs typeface="Times New Roman" pitchFamily="18" charset="0"/>
              </a:rPr>
              <a:t> and cyst . </a:t>
            </a:r>
          </a:p>
          <a:p>
            <a:pPr algn="just">
              <a:lnSpc>
                <a:spcPct val="150000"/>
              </a:lnSpc>
            </a:pPr>
            <a:r>
              <a:rPr lang="en-US" sz="2400" dirty="0" smtClean="0">
                <a:latin typeface="Times New Roman" pitchFamily="18" charset="0"/>
                <a:cs typeface="Times New Roman" pitchFamily="18" charset="0"/>
              </a:rPr>
              <a:t>It is frequently smaller than either of these entities. </a:t>
            </a:r>
          </a:p>
          <a:p>
            <a:pPr algn="just">
              <a:lnSpc>
                <a:spcPct val="150000"/>
              </a:lnSpc>
            </a:pPr>
            <a:r>
              <a:rPr lang="en-US" sz="2400" dirty="0" smtClean="0">
                <a:latin typeface="Times New Roman" pitchFamily="18" charset="0"/>
                <a:cs typeface="Times New Roman" pitchFamily="18" charset="0"/>
              </a:rPr>
              <a:t>The tooth is asymptomatic, and the associated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remains constant in size or perhaps shrinks slightly.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19744" t="25353" r="38288" b="32984"/>
          <a:stretch>
            <a:fillRect/>
          </a:stretch>
        </p:blipFill>
        <p:spPr bwMode="auto">
          <a:xfrm>
            <a:off x="228600" y="1219200"/>
            <a:ext cx="8601075" cy="4800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pPr algn="ctr"/>
            <a:r>
              <a:rPr lang="en-US" sz="3200" b="1" dirty="0" smtClean="0">
                <a:solidFill>
                  <a:srgbClr val="B90771"/>
                </a:solidFill>
                <a:latin typeface="Times New Roman" pitchFamily="18" charset="0"/>
                <a:cs typeface="Times New Roman" pitchFamily="18" charset="0"/>
              </a:rPr>
              <a:t>SURGICAL DEFECT</a:t>
            </a:r>
            <a:endParaRPr lang="en-US" sz="32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371600"/>
            <a:ext cx="8686800" cy="5257800"/>
          </a:xfrm>
        </p:spPr>
        <p:txBody>
          <a:bodyPr>
            <a:normAutofit/>
          </a:bodyPr>
          <a:lstStyle/>
          <a:p>
            <a:pPr algn="just">
              <a:lnSpc>
                <a:spcPct val="150000"/>
              </a:lnSpc>
            </a:pPr>
            <a:r>
              <a:rPr lang="en-US" sz="2400" dirty="0" smtClean="0">
                <a:latin typeface="Times New Roman" pitchFamily="18" charset="0"/>
                <a:cs typeface="Times New Roman" pitchFamily="18" charset="0"/>
              </a:rPr>
              <a:t>It is an area that fails to fill in with osseous tissue after surgery and accounts for approximately 3% of all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radiolucencies</a:t>
            </a:r>
            <a:r>
              <a:rPr lang="en-US" sz="2400" dirty="0" smtClean="0">
                <a:latin typeface="Times New Roman" pitchFamily="18" charset="0"/>
                <a:cs typeface="Times New Roman" pitchFamily="18" charset="0"/>
              </a:rPr>
              <a:t>.</a:t>
            </a:r>
          </a:p>
          <a:p>
            <a:pPr algn="just">
              <a:lnSpc>
                <a:spcPct val="150000"/>
              </a:lnSpc>
            </a:pPr>
            <a:r>
              <a:rPr lang="en-US" sz="2400" dirty="0" err="1" smtClean="0">
                <a:latin typeface="Times New Roman" pitchFamily="18" charset="0"/>
                <a:cs typeface="Times New Roman" pitchFamily="18" charset="0"/>
              </a:rPr>
              <a:t>Radiographically</a:t>
            </a:r>
            <a:r>
              <a:rPr lang="en-US" sz="2400" dirty="0" smtClean="0">
                <a:latin typeface="Times New Roman" pitchFamily="18" charset="0"/>
                <a:cs typeface="Times New Roman" pitchFamily="18" charset="0"/>
              </a:rPr>
              <a:t>, it is usually rounded in appearance, is smoothly contoured and has well defined borders.</a:t>
            </a:r>
          </a:p>
          <a:p>
            <a:pPr algn="just">
              <a:lnSpc>
                <a:spcPct val="150000"/>
              </a:lnSpc>
            </a:pPr>
            <a:r>
              <a:rPr lang="en-US" sz="2400" dirty="0" smtClean="0">
                <a:latin typeface="Times New Roman" pitchFamily="18" charset="0"/>
                <a:cs typeface="Times New Roman" pitchFamily="18" charset="0"/>
              </a:rPr>
              <a:t>It is not more than 1cm in diameter.</a:t>
            </a:r>
          </a:p>
          <a:p>
            <a:pPr algn="just">
              <a:lnSpc>
                <a:spcPct val="150000"/>
              </a:lnSpc>
            </a:pPr>
            <a:r>
              <a:rPr lang="en-US" sz="2400" dirty="0" smtClean="0">
                <a:latin typeface="Times New Roman" pitchFamily="18" charset="0"/>
                <a:cs typeface="Times New Roman" pitchFamily="18" charset="0"/>
              </a:rPr>
              <a:t>Radiolucent shadow may be projected directly over the apex or a few mm beyond the apex of the </a:t>
            </a:r>
            <a:r>
              <a:rPr lang="en-US" sz="2400" dirty="0" err="1" smtClean="0">
                <a:latin typeface="Times New Roman" pitchFamily="18" charset="0"/>
                <a:cs typeface="Times New Roman" pitchFamily="18" charset="0"/>
              </a:rPr>
              <a:t>endodontically</a:t>
            </a:r>
            <a:r>
              <a:rPr lang="en-US" sz="2400" dirty="0" smtClean="0">
                <a:latin typeface="Times New Roman" pitchFamily="18" charset="0"/>
                <a:cs typeface="Times New Roman" pitchFamily="18" charset="0"/>
              </a:rPr>
              <a:t> treated tooth.</a:t>
            </a:r>
          </a:p>
          <a:p>
            <a:pPr algn="just">
              <a:lnSpc>
                <a:spcPct val="150000"/>
              </a:lnSpc>
            </a:pPr>
            <a:r>
              <a:rPr lang="en-US" sz="2400" dirty="0" smtClean="0">
                <a:latin typeface="Times New Roman" pitchFamily="18" charset="0"/>
                <a:cs typeface="Times New Roman" pitchFamily="18" charset="0"/>
              </a:rPr>
              <a:t>Tooth are usually asymptomatic.</a:t>
            </a:r>
            <a:endParaRPr 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31456" t="11465" r="27552" b="5208"/>
          <a:stretch>
            <a:fillRect/>
          </a:stretch>
        </p:blipFill>
        <p:spPr bwMode="auto">
          <a:xfrm>
            <a:off x="1905000" y="696686"/>
            <a:ext cx="5181600" cy="592182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bodyPr>
          <a:lstStyle/>
          <a:p>
            <a:r>
              <a:rPr lang="en-US" sz="2400" b="1" dirty="0" smtClean="0">
                <a:solidFill>
                  <a:srgbClr val="B90771"/>
                </a:solidFill>
                <a:latin typeface="Times New Roman" pitchFamily="18" charset="0"/>
                <a:cs typeface="Times New Roman" pitchFamily="18" charset="0"/>
              </a:rPr>
              <a:t>CHRONIC AND ACUTE DENTOALVEOLAR ABSCESSES</a:t>
            </a:r>
            <a:endParaRPr lang="en-US" sz="24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447800"/>
            <a:ext cx="8763000" cy="5257800"/>
          </a:xfrm>
        </p:spPr>
        <p:txBody>
          <a:bodyPr>
            <a:normAutofit/>
          </a:bodyPr>
          <a:lstStyle/>
          <a:p>
            <a:pPr algn="just">
              <a:lnSpc>
                <a:spcPct val="150000"/>
              </a:lnSpc>
            </a:pPr>
            <a:r>
              <a:rPr lang="en-US" sz="2400" dirty="0" smtClean="0">
                <a:latin typeface="Times New Roman" pitchFamily="18" charset="0"/>
                <a:cs typeface="Times New Roman" pitchFamily="18" charset="0"/>
              </a:rPr>
              <a:t>Radiographs of the related tooth frequently show features</a:t>
            </a:r>
          </a:p>
          <a:p>
            <a:pPr algn="just">
              <a:lnSpc>
                <a:spcPct val="150000"/>
              </a:lnSpc>
              <a:buNone/>
            </a:pPr>
            <a:r>
              <a:rPr lang="en-US" sz="2400" dirty="0" smtClean="0">
                <a:latin typeface="Times New Roman" pitchFamily="18" charset="0"/>
                <a:cs typeface="Times New Roman" pitchFamily="18" charset="0"/>
              </a:rPr>
              <a:t>    such as deep restorations, caries, narrowed pulp chambers, or canals, which suggest that the pulp is </a:t>
            </a:r>
            <a:r>
              <a:rPr lang="en-US" sz="2400" dirty="0" err="1" smtClean="0">
                <a:latin typeface="Times New Roman" pitchFamily="18" charset="0"/>
                <a:cs typeface="Times New Roman" pitchFamily="18" charset="0"/>
              </a:rPr>
              <a:t>nonvital</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The roots of these teeth may also show </a:t>
            </a:r>
            <a:r>
              <a:rPr lang="en-US" sz="2400" dirty="0" err="1" smtClean="0">
                <a:latin typeface="Times New Roman" pitchFamily="18" charset="0"/>
                <a:cs typeface="Times New Roman" pitchFamily="18" charset="0"/>
              </a:rPr>
              <a:t>resorption</a:t>
            </a:r>
            <a:r>
              <a:rPr lang="en-US" sz="2400" dirty="0" smtClean="0">
                <a:latin typeface="Times New Roman" pitchFamily="18" charset="0"/>
                <a:cs typeface="Times New Roman" pitchFamily="18" charset="0"/>
              </a:rPr>
              <a:t> at the apex.</a:t>
            </a:r>
          </a:p>
          <a:p>
            <a:pPr algn="just">
              <a:lnSpc>
                <a:spcPct val="150000"/>
              </a:lnSpc>
            </a:pPr>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21696" t="23616" r="40240" b="43400"/>
          <a:stretch>
            <a:fillRect/>
          </a:stretch>
        </p:blipFill>
        <p:spPr bwMode="auto">
          <a:xfrm>
            <a:off x="1752600" y="3810000"/>
            <a:ext cx="5787188" cy="2819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3200" b="1" dirty="0" smtClean="0">
                <a:solidFill>
                  <a:srgbClr val="B90771"/>
                </a:solidFill>
                <a:latin typeface="Times New Roman" pitchFamily="18" charset="0"/>
                <a:cs typeface="Times New Roman" pitchFamily="18" charset="0"/>
              </a:rPr>
              <a:t>OSTEOMYELITIS</a:t>
            </a:r>
            <a:endParaRPr lang="en-US" sz="3200" b="1" dirty="0">
              <a:solidFill>
                <a:srgbClr val="B90771"/>
              </a:solidFill>
              <a:latin typeface="Times New Roman" pitchFamily="18" charset="0"/>
              <a:cs typeface="Times New Roman" pitchFamily="18" charset="0"/>
            </a:endParaRPr>
          </a:p>
        </p:txBody>
      </p:sp>
      <p:sp>
        <p:nvSpPr>
          <p:cNvPr id="5" name="Content Placeholder 4"/>
          <p:cNvSpPr>
            <a:spLocks noGrp="1"/>
          </p:cNvSpPr>
          <p:nvPr>
            <p:ph idx="1"/>
          </p:nvPr>
        </p:nvSpPr>
        <p:spPr>
          <a:xfrm>
            <a:off x="152400" y="1447800"/>
            <a:ext cx="8839200" cy="5181600"/>
          </a:xfrm>
        </p:spPr>
        <p:txBody>
          <a:bodyPr>
            <a:normAutofit lnSpcReduction="10000"/>
          </a:bodyPr>
          <a:lstStyle/>
          <a:p>
            <a:pPr algn="just">
              <a:lnSpc>
                <a:spcPct val="150000"/>
              </a:lnSpc>
            </a:pP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abscess </a:t>
            </a:r>
            <a:r>
              <a:rPr lang="en-US" sz="2400" dirty="0" err="1" smtClean="0">
                <a:latin typeface="Times New Roman" pitchFamily="18" charset="0"/>
                <a:cs typeface="Times New Roman" pitchFamily="18" charset="0"/>
              </a:rPr>
              <a:t>developes</a:t>
            </a:r>
            <a:r>
              <a:rPr lang="en-US" sz="2400" dirty="0" smtClean="0">
                <a:latin typeface="Times New Roman" pitchFamily="18" charset="0"/>
                <a:cs typeface="Times New Roman" pitchFamily="18" charset="0"/>
              </a:rPr>
              <a:t> into an acute or chronic </a:t>
            </a:r>
            <a:r>
              <a:rPr lang="en-US" sz="2400" dirty="0" err="1" smtClean="0">
                <a:latin typeface="Times New Roman" pitchFamily="18" charset="0"/>
                <a:cs typeface="Times New Roman" pitchFamily="18" charset="0"/>
              </a:rPr>
              <a:t>osteomyelitis</a:t>
            </a:r>
            <a:r>
              <a:rPr lang="en-US" sz="2400" dirty="0" smtClean="0">
                <a:latin typeface="Times New Roman" pitchFamily="18" charset="0"/>
                <a:cs typeface="Times New Roman" pitchFamily="18" charset="0"/>
              </a:rPr>
              <a:t>, especially in patients with depressed systemic resistance or with very dense bone.</a:t>
            </a:r>
          </a:p>
          <a:p>
            <a:pPr algn="just">
              <a:lnSpc>
                <a:spcPct val="150000"/>
              </a:lnSpc>
            </a:pPr>
            <a:r>
              <a:rPr lang="en-US" sz="2400" dirty="0" smtClean="0">
                <a:latin typeface="Times New Roman" pitchFamily="18" charset="0"/>
                <a:cs typeface="Times New Roman" pitchFamily="18" charset="0"/>
              </a:rPr>
              <a:t>The offending tooth usually contains a </a:t>
            </a:r>
            <a:r>
              <a:rPr lang="en-US" sz="2400" dirty="0" err="1" smtClean="0">
                <a:latin typeface="Times New Roman" pitchFamily="18" charset="0"/>
                <a:cs typeface="Times New Roman" pitchFamily="18" charset="0"/>
              </a:rPr>
              <a:t>nonvital</a:t>
            </a:r>
            <a:r>
              <a:rPr lang="en-US" sz="2400" dirty="0" smtClean="0">
                <a:latin typeface="Times New Roman" pitchFamily="18" charset="0"/>
                <a:cs typeface="Times New Roman" pitchFamily="18" charset="0"/>
              </a:rPr>
              <a:t> pulp, may be sensitive to percussion, and may have been previously associated with an acute or chronic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abscess.</a:t>
            </a:r>
          </a:p>
          <a:p>
            <a:pPr algn="just">
              <a:lnSpc>
                <a:spcPct val="150000"/>
              </a:lnSpc>
            </a:pPr>
            <a:r>
              <a:rPr lang="en-US" sz="2400" dirty="0" smtClean="0">
                <a:latin typeface="Times New Roman" pitchFamily="18" charset="0"/>
                <a:cs typeface="Times New Roman" pitchFamily="18" charset="0"/>
              </a:rPr>
              <a:t> Rounded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that resembles the image seen in a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cyst, </a:t>
            </a:r>
            <a:r>
              <a:rPr lang="en-US" sz="2400" dirty="0" err="1" smtClean="0">
                <a:latin typeface="Times New Roman" pitchFamily="18" charset="0"/>
                <a:cs typeface="Times New Roman" pitchFamily="18" charset="0"/>
              </a:rPr>
              <a:t>granuloma</a:t>
            </a:r>
            <a:r>
              <a:rPr lang="en-US" sz="2400" dirty="0" smtClean="0">
                <a:latin typeface="Times New Roman" pitchFamily="18" charset="0"/>
                <a:cs typeface="Times New Roman" pitchFamily="18" charset="0"/>
              </a:rPr>
              <a:t>, or abscess.</a:t>
            </a:r>
          </a:p>
          <a:p>
            <a:pPr algn="just">
              <a:lnSpc>
                <a:spcPct val="150000"/>
              </a:lnSpc>
            </a:pPr>
            <a:r>
              <a:rPr lang="en-US" sz="2400" dirty="0" smtClean="0">
                <a:latin typeface="Times New Roman" pitchFamily="18" charset="0"/>
                <a:cs typeface="Times New Roman" pitchFamily="18" charset="0"/>
              </a:rPr>
              <a:t> The borders of the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are poorly defined and ragged.</a:t>
            </a:r>
            <a:endParaRPr 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l="19744" t="18409" r="62688" b="64231"/>
          <a:stretch>
            <a:fillRect/>
          </a:stretch>
        </p:blipFill>
        <p:spPr bwMode="auto">
          <a:xfrm>
            <a:off x="533400" y="762000"/>
            <a:ext cx="3566160" cy="1981200"/>
          </a:xfrm>
          <a:prstGeom prst="rect">
            <a:avLst/>
          </a:prstGeom>
          <a:noFill/>
          <a:ln w="9525">
            <a:noFill/>
            <a:miter lim="800000"/>
            <a:headEnd/>
            <a:tailEnd/>
          </a:ln>
          <a:effectLst/>
        </p:spPr>
      </p:pic>
      <p:pic>
        <p:nvPicPr>
          <p:cNvPr id="13314" name="Picture 2" descr="C:\Users\user\Desktop\20140428_203537.jpg"/>
          <p:cNvPicPr>
            <a:picLocks noChangeAspect="1" noChangeArrowheads="1"/>
          </p:cNvPicPr>
          <p:nvPr/>
        </p:nvPicPr>
        <p:blipFill>
          <a:blip r:embed="rId3"/>
          <a:srcRect l="8333" t="43750" r="5556" b="31250"/>
          <a:stretch>
            <a:fillRect/>
          </a:stretch>
        </p:blipFill>
        <p:spPr bwMode="auto">
          <a:xfrm>
            <a:off x="1981200" y="3124200"/>
            <a:ext cx="6705601" cy="346095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a:bodyPr>
          <a:lstStyle/>
          <a:p>
            <a:pPr algn="ctr">
              <a:defRPr/>
            </a:pPr>
            <a:r>
              <a:rPr lang="en-US" sz="3600" dirty="0" smtClean="0"/>
              <a:t>SPECIFIC LEARNING OBJECTIVE </a:t>
            </a:r>
            <a:endParaRPr lang="en-US" sz="3600" dirty="0"/>
          </a:p>
        </p:txBody>
      </p:sp>
      <p:graphicFrame>
        <p:nvGraphicFramePr>
          <p:cNvPr id="4" name="Content Placeholder 3"/>
          <p:cNvGraphicFramePr>
            <a:graphicFrameLocks noGrp="1"/>
          </p:cNvGraphicFramePr>
          <p:nvPr>
            <p:ph idx="1"/>
          </p:nvPr>
        </p:nvGraphicFramePr>
        <p:xfrm>
          <a:off x="685800" y="1143000"/>
          <a:ext cx="7696200" cy="5218030"/>
        </p:xfrm>
        <a:graphic>
          <a:graphicData uri="http://schemas.openxmlformats.org/drawingml/2006/table">
            <a:tbl>
              <a:tblPr firstRow="1" bandRow="1">
                <a:tableStyleId>{073A0DAA-6AF3-43AB-8588-CEC1D06C72B9}</a:tableStyleId>
              </a:tblPr>
              <a:tblGrid>
                <a:gridCol w="3108081"/>
                <a:gridCol w="2220057"/>
                <a:gridCol w="2368062"/>
              </a:tblGrid>
              <a:tr h="366236">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tr>
              <a:tr h="366236">
                <a:tc>
                  <a:txBody>
                    <a:bodyPr/>
                    <a:lstStyle/>
                    <a:p>
                      <a:r>
                        <a:rPr lang="en-US" dirty="0" smtClean="0">
                          <a:solidFill>
                            <a:schemeClr val="tx1"/>
                          </a:solidFill>
                        </a:rPr>
                        <a:t>INTRODUCTION</a:t>
                      </a:r>
                      <a:endParaRPr lang="en-US" dirty="0">
                        <a:solidFill>
                          <a:schemeClr val="tx1"/>
                        </a:solidFill>
                      </a:endParaRPr>
                    </a:p>
                  </a:txBody>
                  <a:tcPr/>
                </a:tc>
                <a:tc>
                  <a:txBody>
                    <a:bodyPr/>
                    <a:lstStyle/>
                    <a:p>
                      <a:r>
                        <a:rPr lang="en-US" dirty="0" smtClean="0"/>
                        <a:t>AFFECTIVE</a:t>
                      </a:r>
                      <a:endParaRPr lang="en-US" dirty="0">
                        <a:solidFill>
                          <a:schemeClr val="bg1"/>
                        </a:solidFill>
                      </a:endParaRPr>
                    </a:p>
                  </a:txBody>
                  <a:tcPr/>
                </a:tc>
                <a:tc>
                  <a:txBody>
                    <a:bodyPr/>
                    <a:lstStyle/>
                    <a:p>
                      <a:r>
                        <a:rPr lang="en-US" dirty="0" smtClean="0"/>
                        <a:t>DESIRE TO KNOW</a:t>
                      </a:r>
                      <a:endParaRPr lang="en-US" dirty="0">
                        <a:solidFill>
                          <a:schemeClr val="bg1"/>
                        </a:solidFill>
                      </a:endParaRPr>
                    </a:p>
                  </a:txBody>
                  <a:tcPr/>
                </a:tc>
              </a:tr>
              <a:tr h="366236">
                <a:tc>
                  <a:txBody>
                    <a:bodyPr/>
                    <a:lstStyle/>
                    <a:p>
                      <a:r>
                        <a:rPr lang="en-US" dirty="0" smtClean="0">
                          <a:solidFill>
                            <a:schemeClr val="tx1"/>
                          </a:solidFill>
                        </a:rPr>
                        <a:t>CLASSIFICATION</a:t>
                      </a:r>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r h="915590">
                <a:tc>
                  <a:txBody>
                    <a:bodyPr/>
                    <a:lstStyle/>
                    <a:p>
                      <a:r>
                        <a:rPr lang="en-US" sz="1800" dirty="0" smtClean="0">
                          <a:solidFill>
                            <a:schemeClr val="tx1"/>
                          </a:solidFill>
                          <a:latin typeface="Times New Roman" pitchFamily="18" charset="0"/>
                          <a:cs typeface="Times New Roman" pitchFamily="18" charset="0"/>
                        </a:rPr>
                        <a:t>ANATOMIC PSEUDOPERIAPICAL RADIOLUCENCIES</a:t>
                      </a:r>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AFFECTIVE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NICE TO KNOW</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tc>
              </a:tr>
              <a:tr h="915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PULPOPERIAPICAL RADIOLUCENCIES:</a:t>
                      </a:r>
                    </a:p>
                    <a:p>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r h="640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DENTIGEROUS CYST</a:t>
                      </a:r>
                    </a:p>
                    <a:p>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r h="366236">
                <a:tc>
                  <a:txBody>
                    <a:bodyPr/>
                    <a:lstStyle/>
                    <a:p>
                      <a:r>
                        <a:rPr lang="en-US" sz="1800" dirty="0" smtClean="0">
                          <a:solidFill>
                            <a:schemeClr val="tx1"/>
                          </a:solidFill>
                          <a:latin typeface="Times New Roman" pitchFamily="18" charset="0"/>
                          <a:cs typeface="Times New Roman" pitchFamily="18" charset="0"/>
                        </a:rPr>
                        <a:t>PERIAPICAL CEMENTOMA</a:t>
                      </a:r>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r h="640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PERIODONTAL DISEASE</a:t>
                      </a:r>
                    </a:p>
                    <a:p>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r h="603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TRAUMATIC BONE CYST</a:t>
                      </a:r>
                    </a:p>
                    <a:p>
                      <a:endParaRPr lang="en-US" dirty="0">
                        <a:solidFill>
                          <a:schemeClr val="tx1"/>
                        </a:solidFill>
                      </a:endParaRPr>
                    </a:p>
                  </a:txBody>
                  <a:tcPr/>
                </a:tc>
                <a:tc>
                  <a:txBody>
                    <a:bodyPr/>
                    <a:lstStyle/>
                    <a:p>
                      <a:r>
                        <a:rPr lang="en-US" dirty="0" smtClean="0"/>
                        <a:t>COGNITIVE</a:t>
                      </a:r>
                      <a:endParaRPr lang="en-US" dirty="0">
                        <a:solidFill>
                          <a:schemeClr val="bg1"/>
                        </a:solidFill>
                      </a:endParaRPr>
                    </a:p>
                  </a:txBody>
                  <a:tcPr/>
                </a:tc>
                <a:tc>
                  <a:txBody>
                    <a:bodyPr/>
                    <a:lstStyle/>
                    <a:p>
                      <a:r>
                        <a:rPr lang="en-US" dirty="0" smtClean="0"/>
                        <a:t>MUST KNOW</a:t>
                      </a:r>
                      <a:endParaRPr lang="en-US" dirty="0">
                        <a:solidFill>
                          <a:schemeClr val="bg1"/>
                        </a:solidFill>
                      </a:endParaRP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sz="3200" b="1" dirty="0" smtClean="0">
                <a:solidFill>
                  <a:srgbClr val="B90771"/>
                </a:solidFill>
                <a:latin typeface="Times New Roman" pitchFamily="18" charset="0"/>
                <a:cs typeface="Times New Roman" pitchFamily="18" charset="0"/>
              </a:rPr>
              <a:t>DENTIGEROUS CYST/ FOLLICULAR CYST</a:t>
            </a:r>
            <a:endParaRPr lang="en-US" sz="32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371600"/>
            <a:ext cx="8610600" cy="5257800"/>
          </a:xfrm>
        </p:spPr>
        <p:txBody>
          <a:bodyPr>
            <a:normAutofit/>
          </a:bodyPr>
          <a:lstStyle/>
          <a:p>
            <a:pPr algn="just">
              <a:lnSpc>
                <a:spcPct val="150000"/>
              </a:lnSpc>
            </a:pPr>
            <a:r>
              <a:rPr lang="en-US" sz="2400" dirty="0" smtClean="0">
                <a:latin typeface="Times New Roman" pitchFamily="18" charset="0"/>
                <a:cs typeface="Times New Roman" pitchFamily="18" charset="0"/>
              </a:rPr>
              <a:t>After </a:t>
            </a:r>
            <a:r>
              <a:rPr lang="en-US" sz="2400" dirty="0" err="1" smtClean="0">
                <a:latin typeface="Times New Roman" pitchFamily="18" charset="0"/>
                <a:cs typeface="Times New Roman" pitchFamily="18" charset="0"/>
              </a:rPr>
              <a:t>radicular</a:t>
            </a:r>
            <a:r>
              <a:rPr lang="en-US" sz="2400" dirty="0" smtClean="0">
                <a:latin typeface="Times New Roman" pitchFamily="18" charset="0"/>
                <a:cs typeface="Times New Roman" pitchFamily="18" charset="0"/>
              </a:rPr>
              <a:t> cyst, the </a:t>
            </a:r>
            <a:r>
              <a:rPr lang="en-US" sz="2400" dirty="0" err="1" smtClean="0">
                <a:latin typeface="Times New Roman" pitchFamily="18" charset="0"/>
                <a:cs typeface="Times New Roman" pitchFamily="18" charset="0"/>
              </a:rPr>
              <a:t>dentigerous</a:t>
            </a:r>
            <a:r>
              <a:rPr lang="en-US" sz="2400" dirty="0" smtClean="0">
                <a:latin typeface="Times New Roman" pitchFamily="18" charset="0"/>
                <a:cs typeface="Times New Roman" pitchFamily="18" charset="0"/>
              </a:rPr>
              <a:t> cyst is the most common </a:t>
            </a:r>
            <a:r>
              <a:rPr lang="en-US" sz="2400" dirty="0" err="1" smtClean="0">
                <a:latin typeface="Times New Roman" pitchFamily="18" charset="0"/>
                <a:cs typeface="Times New Roman" pitchFamily="18" charset="0"/>
              </a:rPr>
              <a:t>odontogenic</a:t>
            </a:r>
            <a:r>
              <a:rPr lang="en-US" sz="2400" dirty="0" smtClean="0">
                <a:latin typeface="Times New Roman" pitchFamily="18" charset="0"/>
                <a:cs typeface="Times New Roman" pitchFamily="18" charset="0"/>
              </a:rPr>
              <a:t> cyst.</a:t>
            </a:r>
          </a:p>
          <a:p>
            <a:pPr algn="just">
              <a:lnSpc>
                <a:spcPct val="150000"/>
              </a:lnSpc>
            </a:pPr>
            <a:r>
              <a:rPr lang="en-US" sz="2400" dirty="0" err="1" smtClean="0">
                <a:latin typeface="Times New Roman" pitchFamily="18" charset="0"/>
                <a:cs typeface="Times New Roman" pitchFamily="18" charset="0"/>
              </a:rPr>
              <a:t>Dentigerous</a:t>
            </a:r>
            <a:r>
              <a:rPr lang="en-US" sz="2400" dirty="0" smtClean="0">
                <a:latin typeface="Times New Roman" pitchFamily="18" charset="0"/>
                <a:cs typeface="Times New Roman" pitchFamily="18" charset="0"/>
              </a:rPr>
              <a:t> cyst forms adjacent to the crown of an </a:t>
            </a:r>
            <a:r>
              <a:rPr lang="en-US" sz="2400" dirty="0" err="1" smtClean="0">
                <a:latin typeface="Times New Roman" pitchFamily="18" charset="0"/>
                <a:cs typeface="Times New Roman" pitchFamily="18" charset="0"/>
              </a:rPr>
              <a:t>unerupted</a:t>
            </a:r>
            <a:r>
              <a:rPr lang="en-US" sz="2400" dirty="0" smtClean="0">
                <a:latin typeface="Times New Roman" pitchFamily="18" charset="0"/>
                <a:cs typeface="Times New Roman" pitchFamily="18" charset="0"/>
              </a:rPr>
              <a:t> tooth, sometimes the position of the crown of the involved tooth and the extension of the cyst is such that the </a:t>
            </a:r>
            <a:r>
              <a:rPr lang="en-US" sz="2400" dirty="0" err="1" smtClean="0">
                <a:latin typeface="Times New Roman" pitchFamily="18" charset="0"/>
                <a:cs typeface="Times New Roman" pitchFamily="18" charset="0"/>
              </a:rPr>
              <a:t>pericoronal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is projected over the apex of a neighboring tooth.</a:t>
            </a:r>
            <a:endParaRPr lang="en-US"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l="13887" t="27089" r="41216" b="24304"/>
          <a:stretch>
            <a:fillRect/>
          </a:stretch>
        </p:blipFill>
        <p:spPr bwMode="auto">
          <a:xfrm>
            <a:off x="402771" y="990600"/>
            <a:ext cx="8512629" cy="5181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9504" t="13201" r="29504" b="3472"/>
          <a:stretch>
            <a:fillRect/>
          </a:stretch>
        </p:blipFill>
        <p:spPr bwMode="auto">
          <a:xfrm>
            <a:off x="1752600" y="783771"/>
            <a:ext cx="5181600" cy="592182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2800" b="1" dirty="0" smtClean="0">
                <a:solidFill>
                  <a:srgbClr val="B90771"/>
                </a:solidFill>
                <a:latin typeface="Times New Roman" pitchFamily="18" charset="0"/>
                <a:cs typeface="Times New Roman" pitchFamily="18" charset="0"/>
              </a:rPr>
              <a:t>PERIAPICAL CEMENTOOSSEUS DYSPLASIA</a:t>
            </a:r>
            <a:endParaRPr lang="en-US" sz="28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447800"/>
            <a:ext cx="8991600" cy="5181600"/>
          </a:xfrm>
        </p:spPr>
        <p:txBody>
          <a:bodyPr>
            <a:normAutofit/>
          </a:bodyPr>
          <a:lstStyle/>
          <a:p>
            <a:pPr algn="just">
              <a:lnSpc>
                <a:spcPct val="150000"/>
              </a:lnSpc>
            </a:pPr>
            <a:r>
              <a:rPr lang="en-US" sz="2400" dirty="0" smtClean="0">
                <a:latin typeface="Times New Roman" pitchFamily="18" charset="0"/>
                <a:cs typeface="Times New Roman" pitchFamily="18" charset="0"/>
              </a:rPr>
              <a:t>The </a:t>
            </a:r>
            <a:r>
              <a:rPr lang="en-US" sz="2400" dirty="0" smtClean="0">
                <a:solidFill>
                  <a:srgbClr val="C00000"/>
                </a:solidFill>
                <a:latin typeface="Times New Roman" pitchFamily="18" charset="0"/>
                <a:cs typeface="Times New Roman" pitchFamily="18" charset="0"/>
              </a:rPr>
              <a:t>early (</a:t>
            </a:r>
            <a:r>
              <a:rPr lang="en-US" sz="2400" dirty="0" err="1" smtClean="0">
                <a:solidFill>
                  <a:srgbClr val="C00000"/>
                </a:solidFill>
                <a:latin typeface="Times New Roman" pitchFamily="18" charset="0"/>
                <a:cs typeface="Times New Roman" pitchFamily="18" charset="0"/>
              </a:rPr>
              <a:t>osteolytic</a:t>
            </a:r>
            <a:r>
              <a:rPr lang="en-US" sz="2400" dirty="0" smtClean="0">
                <a:solidFill>
                  <a:srgbClr val="C00000"/>
                </a:solidFill>
                <a:latin typeface="Times New Roman" pitchFamily="18" charset="0"/>
                <a:cs typeface="Times New Roman" pitchFamily="18" charset="0"/>
              </a:rPr>
              <a:t> or fibroblastic) stage </a:t>
            </a:r>
            <a:r>
              <a:rPr lang="en-US" sz="2400" dirty="0" smtClean="0">
                <a:latin typeface="Times New Roman" pitchFamily="18" charset="0"/>
                <a:cs typeface="Times New Roman" pitchFamily="18" charset="0"/>
              </a:rPr>
              <a:t>is radiolucent.</a:t>
            </a:r>
          </a:p>
          <a:p>
            <a:pPr algn="just">
              <a:lnSpc>
                <a:spcPct val="150000"/>
              </a:lnSpc>
            </a:pPr>
            <a:r>
              <a:rPr lang="en-US" sz="2400" dirty="0" smtClean="0">
                <a:latin typeface="Times New Roman" pitchFamily="18" charset="0"/>
                <a:cs typeface="Times New Roman" pitchFamily="18" charset="0"/>
              </a:rPr>
              <a:t>As these </a:t>
            </a:r>
            <a:r>
              <a:rPr lang="en-US" sz="2400" dirty="0" smtClean="0">
                <a:solidFill>
                  <a:srgbClr val="C00000"/>
                </a:solidFill>
                <a:latin typeface="Times New Roman" pitchFamily="18" charset="0"/>
                <a:cs typeface="Times New Roman" pitchFamily="18" charset="0"/>
              </a:rPr>
              <a:t>lesions mature, </a:t>
            </a:r>
            <a:r>
              <a:rPr lang="en-US" sz="2400" dirty="0" smtClean="0">
                <a:latin typeface="Times New Roman" pitchFamily="18" charset="0"/>
                <a:cs typeface="Times New Roman" pitchFamily="18" charset="0"/>
              </a:rPr>
              <a:t>they pass through an intermediate stage, which is indicated by a </a:t>
            </a:r>
            <a:r>
              <a:rPr lang="en-US" sz="2400" dirty="0" smtClean="0">
                <a:solidFill>
                  <a:srgbClr val="C00000"/>
                </a:solidFill>
                <a:latin typeface="Times New Roman" pitchFamily="18" charset="0"/>
                <a:cs typeface="Times New Roman" pitchFamily="18" charset="0"/>
              </a:rPr>
              <a:t>radiolucent area containing </a:t>
            </a:r>
            <a:r>
              <a:rPr lang="en-US" sz="2400" dirty="0" err="1" smtClean="0">
                <a:solidFill>
                  <a:srgbClr val="C00000"/>
                </a:solidFill>
                <a:latin typeface="Times New Roman" pitchFamily="18" charset="0"/>
                <a:cs typeface="Times New Roman" pitchFamily="18" charset="0"/>
              </a:rPr>
              <a:t>radiopaque</a:t>
            </a:r>
            <a:r>
              <a:rPr lang="en-US" sz="2400" dirty="0" smtClean="0">
                <a:solidFill>
                  <a:srgbClr val="C00000"/>
                </a:solidFill>
                <a:latin typeface="Times New Roman" pitchFamily="18" charset="0"/>
                <a:cs typeface="Times New Roman" pitchFamily="18" charset="0"/>
              </a:rPr>
              <a:t> foci.</a:t>
            </a:r>
          </a:p>
          <a:p>
            <a:pPr algn="just">
              <a:lnSpc>
                <a:spcPct val="150000"/>
              </a:lnSpc>
            </a:pPr>
            <a:r>
              <a:rPr lang="en-US" sz="2400" dirty="0" smtClean="0">
                <a:latin typeface="Times New Roman" pitchFamily="18" charset="0"/>
                <a:cs typeface="Times New Roman" pitchFamily="18" charset="0"/>
              </a:rPr>
              <a:t>The final stage is referred to as the </a:t>
            </a:r>
            <a:r>
              <a:rPr lang="en-US" sz="2400" dirty="0" smtClean="0">
                <a:solidFill>
                  <a:srgbClr val="C00000"/>
                </a:solidFill>
                <a:latin typeface="Times New Roman" pitchFamily="18" charset="0"/>
                <a:cs typeface="Times New Roman" pitchFamily="18" charset="0"/>
              </a:rPr>
              <a:t>mature lesion; </a:t>
            </a:r>
            <a:r>
              <a:rPr lang="en-US" sz="2400" i="1" dirty="0" smtClean="0">
                <a:latin typeface="Times New Roman" pitchFamily="18" charset="0"/>
                <a:cs typeface="Times New Roman" pitchFamily="18" charset="0"/>
              </a:rPr>
              <a:t>it </a:t>
            </a:r>
            <a:r>
              <a:rPr lang="en-US" sz="2400" dirty="0" smtClean="0">
                <a:latin typeface="Times New Roman" pitchFamily="18" charset="0"/>
                <a:cs typeface="Times New Roman" pitchFamily="18" charset="0"/>
              </a:rPr>
              <a:t>has become almost completely calcified and appears as a well-defined, solid, homogeneous </a:t>
            </a:r>
            <a:r>
              <a:rPr lang="en-US" sz="2400" dirty="0" err="1" smtClean="0">
                <a:latin typeface="Times New Roman" pitchFamily="18" charset="0"/>
                <a:cs typeface="Times New Roman" pitchFamily="18" charset="0"/>
              </a:rPr>
              <a:t>radiopacity</a:t>
            </a:r>
            <a:r>
              <a:rPr lang="en-US" sz="2400" dirty="0" smtClean="0">
                <a:latin typeface="Times New Roman" pitchFamily="18" charset="0"/>
                <a:cs typeface="Times New Roman" pitchFamily="18" charset="0"/>
              </a:rPr>
              <a:t> surrounded in most cases by a thin radiolucent border.</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5257800"/>
          </a:xfrm>
        </p:spPr>
        <p:txBody>
          <a:bodyPr>
            <a:normAutofit/>
          </a:bodyPr>
          <a:lstStyle/>
          <a:p>
            <a:pPr algn="just">
              <a:lnSpc>
                <a:spcPct val="150000"/>
              </a:lnSpc>
            </a:pPr>
            <a:r>
              <a:rPr lang="en-US" sz="2400" dirty="0" smtClean="0">
                <a:latin typeface="Times New Roman" pitchFamily="18" charset="0"/>
                <a:cs typeface="Times New Roman" pitchFamily="18" charset="0"/>
              </a:rPr>
              <a:t>Occurs as </a:t>
            </a:r>
            <a:r>
              <a:rPr lang="en-US" sz="2400" dirty="0" err="1" smtClean="0">
                <a:latin typeface="Times New Roman" pitchFamily="18" charset="0"/>
                <a:cs typeface="Times New Roman" pitchFamily="18" charset="0"/>
              </a:rPr>
              <a:t>radiolucencies</a:t>
            </a:r>
            <a:r>
              <a:rPr lang="en-US" sz="2400" dirty="0" smtClean="0">
                <a:latin typeface="Times New Roman" pitchFamily="18" charset="0"/>
                <a:cs typeface="Times New Roman" pitchFamily="18" charset="0"/>
              </a:rPr>
              <a:t> that are usually somewhat rounded, have well defined borders.</a:t>
            </a:r>
          </a:p>
          <a:p>
            <a:pPr algn="just">
              <a:lnSpc>
                <a:spcPct val="150000"/>
              </a:lnSpc>
            </a:pPr>
            <a:r>
              <a:rPr lang="en-US" sz="2400" dirty="0" smtClean="0">
                <a:latin typeface="Times New Roman" pitchFamily="18" charset="0"/>
                <a:cs typeface="Times New Roman" pitchFamily="18" charset="0"/>
              </a:rPr>
              <a:t>Teeth have vital pulps.</a:t>
            </a:r>
          </a:p>
          <a:p>
            <a:pPr algn="just">
              <a:lnSpc>
                <a:spcPct val="150000"/>
              </a:lnSpc>
            </a:pPr>
            <a:r>
              <a:rPr lang="en-US" sz="2400" dirty="0" smtClean="0">
                <a:latin typeface="Times New Roman" pitchFamily="18" charset="0"/>
                <a:cs typeface="Times New Roman" pitchFamily="18" charset="0"/>
              </a:rPr>
              <a:t>Occur mostly in the </a:t>
            </a:r>
            <a:r>
              <a:rPr lang="en-US" sz="2400" dirty="0" err="1" smtClean="0">
                <a:latin typeface="Times New Roman" pitchFamily="18" charset="0"/>
                <a:cs typeface="Times New Roman" pitchFamily="18" charset="0"/>
              </a:rPr>
              <a:t>mandibular</a:t>
            </a:r>
            <a:r>
              <a:rPr lang="en-US" sz="2400" dirty="0" smtClean="0">
                <a:latin typeface="Times New Roman" pitchFamily="18" charset="0"/>
                <a:cs typeface="Times New Roman" pitchFamily="18" charset="0"/>
              </a:rPr>
              <a:t> incisor region.</a:t>
            </a:r>
            <a:endParaRPr lang="en-US"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16815" t="23617" r="42192" b="6944"/>
          <a:stretch>
            <a:fillRect/>
          </a:stretch>
        </p:blipFill>
        <p:spPr bwMode="auto">
          <a:xfrm>
            <a:off x="1295400" y="914400"/>
            <a:ext cx="5943600" cy="566057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3200" b="1" dirty="0" smtClean="0">
                <a:solidFill>
                  <a:srgbClr val="B90771"/>
                </a:solidFill>
                <a:latin typeface="Times New Roman" pitchFamily="18" charset="0"/>
                <a:cs typeface="Times New Roman" pitchFamily="18" charset="0"/>
              </a:rPr>
              <a:t>PERIODONTAL DISEASE</a:t>
            </a:r>
            <a:endParaRPr lang="en-US" sz="3200"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686800" cy="5105400"/>
          </a:xfrm>
        </p:spPr>
        <p:txBody>
          <a:bodyPr>
            <a:normAutofit/>
          </a:bodyPr>
          <a:lstStyle/>
          <a:p>
            <a:pPr algn="just">
              <a:lnSpc>
                <a:spcPct val="150000"/>
              </a:lnSpc>
            </a:pP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is usually caused by advanced periodontal bone loss involving one tooth more severely than the teeth immediately adjacent. </a:t>
            </a:r>
          </a:p>
          <a:p>
            <a:pPr algn="just">
              <a:lnSpc>
                <a:spcPct val="150000"/>
              </a:lnSpc>
            </a:pPr>
            <a:r>
              <a:rPr lang="en-US" sz="2400" dirty="0" smtClean="0">
                <a:latin typeface="Times New Roman" pitchFamily="18" charset="0"/>
                <a:cs typeface="Times New Roman" pitchFamily="18" charset="0"/>
              </a:rPr>
              <a:t>The entire bony support of the involved tooth may be destroyed and the tooth may appear to be floating in a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Teeth with advanced periodontal destruction are usually quite mobile and sensitive to percussion.</a:t>
            </a:r>
            <a:endParaRPr lang="en-US"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37312" t="13201" r="39264" b="17360"/>
          <a:stretch>
            <a:fillRect/>
          </a:stretch>
        </p:blipFill>
        <p:spPr bwMode="auto">
          <a:xfrm>
            <a:off x="2895600" y="762000"/>
            <a:ext cx="3429000" cy="5715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3200" b="1" dirty="0" smtClean="0">
                <a:solidFill>
                  <a:srgbClr val="B90771"/>
                </a:solidFill>
                <a:latin typeface="Times New Roman" pitchFamily="18" charset="0"/>
                <a:cs typeface="Times New Roman" pitchFamily="18" charset="0"/>
              </a:rPr>
              <a:t>TRAUMATIC BONE CYST</a:t>
            </a:r>
            <a:endParaRPr lang="en-US" sz="3200"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8763000" cy="5105400"/>
          </a:xfrm>
        </p:spPr>
        <p:txBody>
          <a:bodyPr>
            <a:normAutofit lnSpcReduction="10000"/>
          </a:bodyPr>
          <a:lstStyle/>
          <a:p>
            <a:pPr algn="just">
              <a:lnSpc>
                <a:spcPct val="150000"/>
              </a:lnSpc>
            </a:pPr>
            <a:r>
              <a:rPr lang="en-US" sz="2400" dirty="0" smtClean="0">
                <a:latin typeface="Times New Roman" pitchFamily="18" charset="0"/>
                <a:cs typeface="Times New Roman" pitchFamily="18" charset="0"/>
              </a:rPr>
              <a:t>Usually discovered on a routine radiograph.</a:t>
            </a:r>
          </a:p>
          <a:p>
            <a:pPr algn="just">
              <a:lnSpc>
                <a:spcPct val="150000"/>
              </a:lnSpc>
            </a:pPr>
            <a:r>
              <a:rPr lang="en-US" sz="2400" dirty="0" smtClean="0">
                <a:latin typeface="Times New Roman" pitchFamily="18" charset="0"/>
                <a:cs typeface="Times New Roman" pitchFamily="18" charset="0"/>
              </a:rPr>
              <a:t>Teeth are vital and lamina </a:t>
            </a:r>
            <a:r>
              <a:rPr lang="en-US" sz="2400" dirty="0" err="1" smtClean="0">
                <a:latin typeface="Times New Roman" pitchFamily="18" charset="0"/>
                <a:cs typeface="Times New Roman" pitchFamily="18" charset="0"/>
              </a:rPr>
              <a:t>dura</a:t>
            </a:r>
            <a:r>
              <a:rPr lang="en-US" sz="2400" dirty="0" smtClean="0">
                <a:latin typeface="Times New Roman" pitchFamily="18" charset="0"/>
                <a:cs typeface="Times New Roman" pitchFamily="18" charset="0"/>
              </a:rPr>
              <a:t> is intact.</a:t>
            </a:r>
          </a:p>
          <a:p>
            <a:pPr algn="just">
              <a:lnSpc>
                <a:spcPct val="150000"/>
              </a:lnSpc>
            </a:pPr>
            <a:r>
              <a:rPr lang="en-US" sz="2400" dirty="0" smtClean="0">
                <a:latin typeface="Times New Roman" pitchFamily="18" charset="0"/>
                <a:cs typeface="Times New Roman" pitchFamily="18" charset="0"/>
              </a:rPr>
              <a:t>Occur mostly in </a:t>
            </a:r>
            <a:r>
              <a:rPr lang="en-US" sz="2400" dirty="0" err="1" smtClean="0">
                <a:latin typeface="Times New Roman" pitchFamily="18" charset="0"/>
                <a:cs typeface="Times New Roman" pitchFamily="18" charset="0"/>
              </a:rPr>
              <a:t>mandibular</a:t>
            </a:r>
            <a:r>
              <a:rPr lang="en-US" sz="2400" dirty="0" smtClean="0">
                <a:latin typeface="Times New Roman" pitchFamily="18" charset="0"/>
                <a:cs typeface="Times New Roman" pitchFamily="18" charset="0"/>
              </a:rPr>
              <a:t> premolar and molar region.</a:t>
            </a:r>
          </a:p>
          <a:p>
            <a:pPr algn="just">
              <a:lnSpc>
                <a:spcPct val="150000"/>
              </a:lnSpc>
            </a:pPr>
            <a:r>
              <a:rPr lang="en-US" sz="2400" dirty="0" smtClean="0">
                <a:latin typeface="Times New Roman" pitchFamily="18" charset="0"/>
                <a:cs typeface="Times New Roman" pitchFamily="18" charset="0"/>
              </a:rPr>
              <a:t>On radiographic examination a traumatic bone cyst is a well-defined (</a:t>
            </a:r>
            <a:r>
              <a:rPr lang="en-US" sz="2400" dirty="0" err="1" smtClean="0">
                <a:latin typeface="Times New Roman" pitchFamily="18" charset="0"/>
                <a:cs typeface="Times New Roman" pitchFamily="18" charset="0"/>
              </a:rPr>
              <a:t>cystlike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above the </a:t>
            </a:r>
            <a:r>
              <a:rPr lang="en-US" sz="2400" dirty="0" err="1" smtClean="0">
                <a:latin typeface="Times New Roman" pitchFamily="18" charset="0"/>
                <a:cs typeface="Times New Roman" pitchFamily="18" charset="0"/>
              </a:rPr>
              <a:t>mandibular</a:t>
            </a:r>
            <a:r>
              <a:rPr lang="en-US" sz="2400" dirty="0" smtClean="0">
                <a:latin typeface="Times New Roman" pitchFamily="18" charset="0"/>
                <a:cs typeface="Times New Roman" pitchFamily="18" charset="0"/>
              </a:rPr>
              <a:t> canal, is predominantly round to oval, and may be positioned somewhat symmetrically about the </a:t>
            </a:r>
            <a:r>
              <a:rPr lang="en-US" sz="2400" dirty="0" err="1" smtClean="0">
                <a:latin typeface="Times New Roman" pitchFamily="18" charset="0"/>
                <a:cs typeface="Times New Roman" pitchFamily="18" charset="0"/>
              </a:rPr>
              <a:t>periapex</a:t>
            </a:r>
            <a:r>
              <a:rPr lang="en-US" sz="2400" dirty="0" smtClean="0">
                <a:latin typeface="Times New Roman" pitchFamily="18" charset="0"/>
                <a:cs typeface="Times New Roman" pitchFamily="18" charset="0"/>
              </a:rPr>
              <a:t> of a root.</a:t>
            </a:r>
          </a:p>
          <a:p>
            <a:pPr algn="just">
              <a:lnSpc>
                <a:spcPct val="150000"/>
              </a:lnSpc>
            </a:pPr>
            <a:r>
              <a:rPr lang="en-US" sz="2400" dirty="0" smtClean="0">
                <a:latin typeface="Times New Roman" pitchFamily="18" charset="0"/>
                <a:cs typeface="Times New Roman" pitchFamily="18" charset="0"/>
              </a:rPr>
              <a:t>It usually extends superiorly between the premolar and molar roots, producing a scalloped appearance.</a:t>
            </a:r>
            <a:endParaRPr lang="en-US"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l="40240" t="13201" r="37312" b="12152"/>
          <a:stretch>
            <a:fillRect/>
          </a:stretch>
        </p:blipFill>
        <p:spPr bwMode="auto">
          <a:xfrm>
            <a:off x="2514600" y="437322"/>
            <a:ext cx="3352800" cy="62682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a:bodyPr>
          <a:lstStyle/>
          <a:p>
            <a:pPr algn="ctr">
              <a:defRPr/>
            </a:pPr>
            <a:r>
              <a:rPr lang="en-US" sz="3600" dirty="0" smtClean="0"/>
              <a:t>SPECIFIC LEARNING OBJECTIVE </a:t>
            </a:r>
            <a:endParaRPr lang="en-US" sz="3600" dirty="0"/>
          </a:p>
        </p:txBody>
      </p:sp>
      <p:graphicFrame>
        <p:nvGraphicFramePr>
          <p:cNvPr id="4" name="Content Placeholder 3"/>
          <p:cNvGraphicFramePr>
            <a:graphicFrameLocks noGrp="1"/>
          </p:cNvGraphicFramePr>
          <p:nvPr>
            <p:ph idx="1"/>
          </p:nvPr>
        </p:nvGraphicFramePr>
        <p:xfrm>
          <a:off x="685800" y="1143000"/>
          <a:ext cx="7696200" cy="2639343"/>
        </p:xfrm>
        <a:graphic>
          <a:graphicData uri="http://schemas.openxmlformats.org/drawingml/2006/table">
            <a:tbl>
              <a:tblPr firstRow="1" bandRow="1">
                <a:tableStyleId>{073A0DAA-6AF3-43AB-8588-CEC1D06C72B9}</a:tableStyleId>
              </a:tblPr>
              <a:tblGrid>
                <a:gridCol w="3108081"/>
                <a:gridCol w="2220057"/>
                <a:gridCol w="2368062"/>
              </a:tblGrid>
              <a:tr h="388338">
                <a:tc>
                  <a:txBody>
                    <a:bodyPr/>
                    <a:lstStyle/>
                    <a:p>
                      <a:pPr algn="ctr"/>
                      <a:r>
                        <a:rPr lang="en-US" dirty="0" smtClean="0"/>
                        <a:t>CORE AREAS</a:t>
                      </a:r>
                      <a:endParaRPr lang="en-US" dirty="0"/>
                    </a:p>
                  </a:txBody>
                  <a:tcPr/>
                </a:tc>
                <a:tc>
                  <a:txBody>
                    <a:bodyPr/>
                    <a:lstStyle/>
                    <a:p>
                      <a:pPr algn="ctr"/>
                      <a:r>
                        <a:rPr lang="en-US" dirty="0" smtClean="0"/>
                        <a:t>DOMAIN</a:t>
                      </a:r>
                      <a:endParaRPr lang="en-US" dirty="0"/>
                    </a:p>
                  </a:txBody>
                  <a:tcPr/>
                </a:tc>
                <a:tc>
                  <a:txBody>
                    <a:bodyPr/>
                    <a:lstStyle/>
                    <a:p>
                      <a:pPr algn="ctr"/>
                      <a:r>
                        <a:rPr lang="en-US" dirty="0" smtClean="0"/>
                        <a:t>CATEGORY</a:t>
                      </a:r>
                      <a:endParaRPr lang="en-US" dirty="0"/>
                    </a:p>
                  </a:txBody>
                  <a:tcPr/>
                </a:tc>
              </a:tr>
              <a:tr h="388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NON-RADICULAR CYSTS</a:t>
                      </a:r>
                    </a:p>
                    <a:p>
                      <a:endParaRPr lang="en-US" dirty="0">
                        <a:solidFill>
                          <a:schemeClr val="tx1"/>
                        </a:solidFill>
                      </a:endParaRPr>
                    </a:p>
                  </a:txBody>
                  <a:tcPr/>
                </a:tc>
                <a:tc>
                  <a:txBody>
                    <a:bodyPr/>
                    <a:lstStyle/>
                    <a:p>
                      <a:r>
                        <a:rPr lang="en-US" dirty="0" smtClean="0">
                          <a:solidFill>
                            <a:schemeClr val="tx1"/>
                          </a:solidFill>
                        </a:rPr>
                        <a:t>COGNITIVE</a:t>
                      </a:r>
                      <a:endParaRPr lang="en-US" dirty="0">
                        <a:solidFill>
                          <a:schemeClr val="tx1"/>
                        </a:solidFill>
                      </a:endParaRPr>
                    </a:p>
                  </a:txBody>
                  <a:tcPr/>
                </a:tc>
                <a:tc>
                  <a:txBody>
                    <a:bodyPr/>
                    <a:lstStyle/>
                    <a:p>
                      <a:r>
                        <a:rPr lang="en-US" dirty="0" smtClean="0"/>
                        <a:t>MUST KNOW</a:t>
                      </a:r>
                      <a:endParaRPr lang="en-US" dirty="0">
                        <a:solidFill>
                          <a:schemeClr val="bg1"/>
                        </a:solidFill>
                      </a:endParaRPr>
                    </a:p>
                  </a:txBody>
                  <a:tcPr/>
                </a:tc>
              </a:tr>
              <a:tr h="3883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MALIGNANT TUMORS</a:t>
                      </a:r>
                    </a:p>
                    <a:p>
                      <a:endParaRPr lang="en-US" dirty="0">
                        <a:solidFill>
                          <a:schemeClr val="tx1"/>
                        </a:solidFill>
                      </a:endParaRPr>
                    </a:p>
                  </a:txBody>
                  <a:tcPr/>
                </a:tc>
                <a:tc>
                  <a:txBody>
                    <a:bodyPr/>
                    <a:lstStyle/>
                    <a:p>
                      <a:r>
                        <a:rPr lang="en-US" dirty="0" smtClean="0">
                          <a:solidFill>
                            <a:schemeClr val="tx1"/>
                          </a:solidFill>
                        </a:rPr>
                        <a:t>COGNITIVE</a:t>
                      </a:r>
                      <a:endParaRPr lang="en-US" dirty="0">
                        <a:solidFill>
                          <a:schemeClr val="tx1"/>
                        </a:solidFill>
                      </a:endParaRPr>
                    </a:p>
                  </a:txBody>
                  <a:tcPr/>
                </a:tc>
                <a:tc>
                  <a:txBody>
                    <a:bodyPr/>
                    <a:lstStyle/>
                    <a:p>
                      <a:r>
                        <a:rPr lang="en-US" dirty="0" smtClean="0"/>
                        <a:t>MUST KNOW</a:t>
                      </a:r>
                      <a:endParaRPr lang="en-US" dirty="0">
                        <a:solidFill>
                          <a:schemeClr val="bg1"/>
                        </a:solidFill>
                      </a:endParaRPr>
                    </a:p>
                  </a:txBody>
                  <a:tcPr/>
                </a:tc>
              </a:tr>
              <a:tr h="970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Times New Roman" pitchFamily="18" charset="0"/>
                          <a:cs typeface="Times New Roman" pitchFamily="18" charset="0"/>
                        </a:rPr>
                        <a:t>RARITIES:</a:t>
                      </a:r>
                    </a:p>
                    <a:p>
                      <a:endParaRPr lang="en-U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AFFECTIVE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DESIRE TO KNOW</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4800" b="1" dirty="0" smtClean="0">
              <a:solidFill>
                <a:srgbClr val="B90771"/>
              </a:solidFill>
              <a:latin typeface="Times New Roman" pitchFamily="18" charset="0"/>
              <a:cs typeface="Times New Roman" pitchFamily="18" charset="0"/>
            </a:endParaRPr>
          </a:p>
          <a:p>
            <a:pPr algn="ctr">
              <a:buNone/>
            </a:pPr>
            <a:r>
              <a:rPr lang="en-US" sz="7200" b="1" dirty="0" smtClean="0">
                <a:solidFill>
                  <a:srgbClr val="B90771"/>
                </a:solidFill>
                <a:latin typeface="Times New Roman" pitchFamily="18" charset="0"/>
                <a:cs typeface="Times New Roman" pitchFamily="18" charset="0"/>
              </a:rPr>
              <a:t>RARITIES </a:t>
            </a:r>
            <a:endParaRPr lang="en-US" sz="7200" b="1" dirty="0">
              <a:solidFill>
                <a:srgbClr val="B9077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2800" b="1" dirty="0" smtClean="0">
                <a:solidFill>
                  <a:srgbClr val="B90771"/>
                </a:solidFill>
                <a:latin typeface="Times New Roman" pitchFamily="18" charset="0"/>
                <a:cs typeface="Times New Roman" pitchFamily="18" charset="0"/>
              </a:rPr>
              <a:t>ANEURYSMAL BONE CYST</a:t>
            </a:r>
            <a:endParaRPr lang="en-US" sz="28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524000"/>
            <a:ext cx="8839200" cy="5181600"/>
          </a:xfrm>
        </p:spPr>
        <p:txBody>
          <a:bodyPr>
            <a:normAutofit/>
          </a:bodyPr>
          <a:lstStyle/>
          <a:p>
            <a:pPr algn="just">
              <a:lnSpc>
                <a:spcPct val="150000"/>
              </a:lnSpc>
            </a:pPr>
            <a:r>
              <a:rPr lang="en-US" sz="2400" dirty="0" smtClean="0">
                <a:latin typeface="Times New Roman" pitchFamily="18" charset="0"/>
                <a:cs typeface="Times New Roman" pitchFamily="18" charset="0"/>
              </a:rPr>
              <a:t>The ABC is a slow-growing lesion that affects the mandible more often than the maxilla.</a:t>
            </a:r>
          </a:p>
          <a:p>
            <a:pPr algn="just">
              <a:lnSpc>
                <a:spcPct val="150000"/>
              </a:lnSpc>
            </a:pPr>
            <a:r>
              <a:rPr lang="en-US" sz="2400" dirty="0" smtClean="0">
                <a:latin typeface="Times New Roman" pitchFamily="18" charset="0"/>
                <a:cs typeface="Times New Roman" pitchFamily="18" charset="0"/>
              </a:rPr>
              <a:t>Because it grows slowly, it may expand and thin the cortical plates, but it usually does not destroy them.</a:t>
            </a:r>
          </a:p>
          <a:p>
            <a:pPr algn="just">
              <a:lnSpc>
                <a:spcPct val="150000"/>
              </a:lnSpc>
            </a:pPr>
            <a:r>
              <a:rPr lang="en-US" sz="2400" dirty="0" smtClean="0">
                <a:latin typeface="Times New Roman" pitchFamily="18" charset="0"/>
                <a:cs typeface="Times New Roman" pitchFamily="18" charset="0"/>
              </a:rPr>
              <a:t>It may be slightly tender, and teeth may be missing or displaced, but root </a:t>
            </a:r>
            <a:r>
              <a:rPr lang="en-US" sz="2400" dirty="0" err="1" smtClean="0">
                <a:latin typeface="Times New Roman" pitchFamily="18" charset="0"/>
                <a:cs typeface="Times New Roman" pitchFamily="18" charset="0"/>
              </a:rPr>
              <a:t>resorption</a:t>
            </a:r>
            <a:r>
              <a:rPr lang="en-US" sz="2400" dirty="0" smtClean="0">
                <a:latin typeface="Times New Roman" pitchFamily="18" charset="0"/>
                <a:cs typeface="Times New Roman" pitchFamily="18" charset="0"/>
              </a:rPr>
              <a:t> is seldom seen.</a:t>
            </a:r>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l="19744" t="11465" r="45120" b="31248"/>
          <a:stretch>
            <a:fillRect/>
          </a:stretch>
        </p:blipFill>
        <p:spPr bwMode="auto">
          <a:xfrm>
            <a:off x="1752600" y="914400"/>
            <a:ext cx="5458691" cy="5003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67512"/>
          </a:xfrm>
        </p:spPr>
        <p:txBody>
          <a:bodyPr>
            <a:normAutofit/>
          </a:bodyPr>
          <a:lstStyle/>
          <a:p>
            <a:pPr algn="ctr"/>
            <a:r>
              <a:rPr lang="en-US" sz="2800" b="1" dirty="0" smtClean="0">
                <a:solidFill>
                  <a:srgbClr val="B90771"/>
                </a:solidFill>
                <a:latin typeface="Times New Roman" pitchFamily="18" charset="0"/>
                <a:cs typeface="Times New Roman" pitchFamily="18" charset="0"/>
              </a:rPr>
              <a:t>AMELOBLASTOMA</a:t>
            </a:r>
            <a:endParaRPr lang="en-US" sz="28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382000" cy="4876800"/>
          </a:xfrm>
        </p:spPr>
        <p:txBody>
          <a:bodyPr>
            <a:normAutofit/>
          </a:bodyPr>
          <a:lstStyle/>
          <a:p>
            <a:pPr algn="just">
              <a:lnSpc>
                <a:spcPct val="150000"/>
              </a:lnSpc>
            </a:pPr>
            <a:r>
              <a:rPr lang="en-US" sz="2400" dirty="0" smtClean="0">
                <a:latin typeface="Times New Roman" pitchFamily="18" charset="0"/>
                <a:cs typeface="Times New Roman" pitchFamily="18" charset="0"/>
              </a:rPr>
              <a:t>Mostly seen in the molar </a:t>
            </a:r>
            <a:r>
              <a:rPr lang="en-US" sz="2400" dirty="0" err="1" smtClean="0">
                <a:latin typeface="Times New Roman" pitchFamily="18" charset="0"/>
                <a:cs typeface="Times New Roman" pitchFamily="18" charset="0"/>
              </a:rPr>
              <a:t>ramus</a:t>
            </a:r>
            <a:r>
              <a:rPr lang="en-US" sz="2400" dirty="0" smtClean="0">
                <a:latin typeface="Times New Roman" pitchFamily="18" charset="0"/>
                <a:cs typeface="Times New Roman" pitchFamily="18" charset="0"/>
              </a:rPr>
              <a:t> region of mandible.</a:t>
            </a:r>
          </a:p>
          <a:p>
            <a:pPr algn="just">
              <a:lnSpc>
                <a:spcPct val="150000"/>
              </a:lnSpc>
            </a:pPr>
            <a:r>
              <a:rPr lang="en-US" sz="2400" dirty="0" smtClean="0">
                <a:latin typeface="Times New Roman" pitchFamily="18" charset="0"/>
                <a:cs typeface="Times New Roman" pitchFamily="18" charset="0"/>
              </a:rPr>
              <a:t>Has well defined borders.</a:t>
            </a:r>
          </a:p>
          <a:p>
            <a:pPr algn="just">
              <a:lnSpc>
                <a:spcPct val="150000"/>
              </a:lnSpc>
            </a:pPr>
            <a:r>
              <a:rPr lang="en-US" sz="2400" dirty="0" smtClean="0">
                <a:latin typeface="Times New Roman" pitchFamily="18" charset="0"/>
                <a:cs typeface="Times New Roman" pitchFamily="18" charset="0"/>
              </a:rPr>
              <a:t>Internal structure varies from totally radiolucent to mixed with the presence of bony septa creating internal compartments.</a:t>
            </a:r>
          </a:p>
          <a:p>
            <a:pPr algn="just">
              <a:lnSpc>
                <a:spcPct val="150000"/>
              </a:lnSpc>
            </a:pPr>
            <a:r>
              <a:rPr lang="en-US" sz="2400" dirty="0" smtClean="0">
                <a:latin typeface="Times New Roman" pitchFamily="18" charset="0"/>
                <a:cs typeface="Times New Roman" pitchFamily="18" charset="0"/>
              </a:rPr>
              <a:t>Cause extensive root </a:t>
            </a:r>
            <a:r>
              <a:rPr lang="en-US" sz="2400" dirty="0" err="1" smtClean="0">
                <a:latin typeface="Times New Roman" pitchFamily="18" charset="0"/>
                <a:cs typeface="Times New Roman" pitchFamily="18" charset="0"/>
              </a:rPr>
              <a:t>resorption</a:t>
            </a:r>
            <a:r>
              <a:rPr lang="en-US" sz="2400" dirty="0" smtClean="0">
                <a:latin typeface="Times New Roman" pitchFamily="18" charset="0"/>
                <a:cs typeface="Times New Roman" pitchFamily="18" charset="0"/>
              </a:rPr>
              <a:t> and tooth displacement.</a:t>
            </a:r>
            <a:endParaRPr lang="en-US"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20140428_210857.jpg"/>
          <p:cNvPicPr>
            <a:picLocks noGrp="1" noChangeAspect="1" noChangeArrowheads="1"/>
          </p:cNvPicPr>
          <p:nvPr>
            <p:ph idx="1"/>
          </p:nvPr>
        </p:nvPicPr>
        <p:blipFill>
          <a:blip r:embed="rId2"/>
          <a:srcRect l="9879" t="39240" r="12966" b="38192"/>
          <a:stretch>
            <a:fillRect/>
          </a:stretch>
        </p:blipFill>
        <p:spPr bwMode="auto">
          <a:xfrm>
            <a:off x="228600" y="1828800"/>
            <a:ext cx="4876800" cy="2535936"/>
          </a:xfrm>
          <a:prstGeom prst="rect">
            <a:avLst/>
          </a:prstGeom>
          <a:ln>
            <a:noFill/>
          </a:ln>
          <a:effectLst>
            <a:softEdge rad="112500"/>
          </a:effectLst>
        </p:spPr>
      </p:pic>
      <p:pic>
        <p:nvPicPr>
          <p:cNvPr id="5" name="Picture 2" descr="C:\Users\user\Desktop\20140428_211416.jpg"/>
          <p:cNvPicPr>
            <a:picLocks noChangeAspect="1" noChangeArrowheads="1"/>
          </p:cNvPicPr>
          <p:nvPr/>
        </p:nvPicPr>
        <p:blipFill>
          <a:blip r:embed="rId3" cstate="print"/>
          <a:srcRect l="19138" t="35769" r="16052" b="15624"/>
          <a:stretch>
            <a:fillRect/>
          </a:stretch>
        </p:blipFill>
        <p:spPr bwMode="auto">
          <a:xfrm>
            <a:off x="5162550" y="990600"/>
            <a:ext cx="3829050" cy="510540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a:bodyPr>
          <a:lstStyle/>
          <a:p>
            <a:pPr algn="ctr"/>
            <a:r>
              <a:rPr lang="en-US" sz="2800" b="1" dirty="0" smtClean="0">
                <a:solidFill>
                  <a:srgbClr val="B90771"/>
                </a:solidFill>
                <a:latin typeface="Times New Roman" pitchFamily="18" charset="0"/>
                <a:cs typeface="Times New Roman" pitchFamily="18" charset="0"/>
              </a:rPr>
              <a:t>LEUKEMIA</a:t>
            </a:r>
            <a:endParaRPr lang="en-US" sz="2800" dirty="0">
              <a:solidFill>
                <a:srgbClr val="B90771"/>
              </a:solidFill>
              <a:latin typeface="Times New Roman" pitchFamily="18" charset="0"/>
              <a:cs typeface="Times New Roman" pitchFamily="18" charset="0"/>
            </a:endParaRPr>
          </a:p>
        </p:txBody>
      </p:sp>
      <p:sp>
        <p:nvSpPr>
          <p:cNvPr id="4" name="Content Placeholder 3"/>
          <p:cNvSpPr>
            <a:spLocks noGrp="1"/>
          </p:cNvSpPr>
          <p:nvPr>
            <p:ph idx="1"/>
          </p:nvPr>
        </p:nvSpPr>
        <p:spPr>
          <a:xfrm>
            <a:off x="228600" y="1295400"/>
            <a:ext cx="8686800" cy="5334000"/>
          </a:xfrm>
        </p:spPr>
        <p:txBody>
          <a:bodyPr>
            <a:normAutofit/>
          </a:bodyPr>
          <a:lstStyle/>
          <a:p>
            <a:pPr algn="just">
              <a:lnSpc>
                <a:spcPct val="150000"/>
              </a:lnSpc>
            </a:pPr>
            <a:r>
              <a:rPr lang="en-US" sz="2400" dirty="0" smtClean="0">
                <a:latin typeface="Times New Roman" pitchFamily="18" charset="0"/>
                <a:cs typeface="Times New Roman" pitchFamily="18" charset="0"/>
              </a:rPr>
              <a:t>Affects the entire body because it is a malignancy of bone marrow, which discharges malignant cells into circulating blood.</a:t>
            </a:r>
          </a:p>
          <a:p>
            <a:pPr algn="just">
              <a:lnSpc>
                <a:spcPct val="150000"/>
              </a:lnSpc>
            </a:pPr>
            <a:r>
              <a:rPr lang="en-US" sz="2400" dirty="0" smtClean="0">
                <a:latin typeface="Times New Roman" pitchFamily="18" charset="0"/>
                <a:cs typeface="Times New Roman" pitchFamily="18" charset="0"/>
              </a:rPr>
              <a:t>Frequently, it may be localized around the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region of tooth, giving the appearance of rarefying </a:t>
            </a:r>
            <a:r>
              <a:rPr lang="en-US" sz="2400" dirty="0" err="1" smtClean="0">
                <a:latin typeface="Times New Roman" pitchFamily="18" charset="0"/>
                <a:cs typeface="Times New Roman" pitchFamily="18" charset="0"/>
              </a:rPr>
              <a:t>osteitis</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Ill-defined patchy radiolucent areas and generalized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of bone.</a:t>
            </a:r>
            <a:endParaRPr lang="en-US"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l="21053" t="13335" r="42982" b="27377"/>
          <a:stretch>
            <a:fillRect/>
          </a:stretch>
        </p:blipFill>
        <p:spPr bwMode="auto">
          <a:xfrm>
            <a:off x="304800" y="1905000"/>
            <a:ext cx="4679460" cy="4337036"/>
          </a:xfrm>
          <a:prstGeom prst="rect">
            <a:avLst/>
          </a:prstGeom>
          <a:noFill/>
          <a:ln w="9525">
            <a:noFill/>
            <a:miter lim="800000"/>
            <a:headEnd/>
            <a:tailEnd/>
          </a:ln>
          <a:effectLst/>
        </p:spPr>
      </p:pic>
      <p:pic>
        <p:nvPicPr>
          <p:cNvPr id="12290" name="Picture 2" descr="C:\Users\user\Desktop\20140428_211559.jpg"/>
          <p:cNvPicPr>
            <a:picLocks noChangeAspect="1" noChangeArrowheads="1"/>
          </p:cNvPicPr>
          <p:nvPr/>
        </p:nvPicPr>
        <p:blipFill>
          <a:blip r:embed="rId3" cstate="print"/>
          <a:srcRect t="38889" b="33333"/>
          <a:stretch>
            <a:fillRect/>
          </a:stretch>
        </p:blipFill>
        <p:spPr bwMode="auto">
          <a:xfrm>
            <a:off x="4114800" y="1447800"/>
            <a:ext cx="4783455" cy="23622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3200" b="1" dirty="0" smtClean="0">
                <a:solidFill>
                  <a:srgbClr val="B90771"/>
                </a:solidFill>
                <a:latin typeface="Times New Roman" pitchFamily="18" charset="0"/>
                <a:cs typeface="Times New Roman" pitchFamily="18" charset="0"/>
              </a:rPr>
              <a:t>GIANT CELL GRANULOMA</a:t>
            </a:r>
            <a:endParaRPr lang="en-US" sz="3200" b="1"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534400" cy="5257800"/>
          </a:xfrm>
        </p:spPr>
        <p:txBody>
          <a:bodyPr>
            <a:normAutofit/>
          </a:bodyPr>
          <a:lstStyle/>
          <a:p>
            <a:pPr algn="just">
              <a:lnSpc>
                <a:spcPct val="150000"/>
              </a:lnSpc>
            </a:pPr>
            <a:r>
              <a:rPr lang="en-US" sz="2400" dirty="0" smtClean="0">
                <a:latin typeface="Times New Roman" pitchFamily="18" charset="0"/>
                <a:cs typeface="Times New Roman" pitchFamily="18" charset="0"/>
              </a:rPr>
              <a:t>It is the common lesion in the jaws that affects mostly adolescents and young adults.</a:t>
            </a:r>
          </a:p>
          <a:p>
            <a:pPr algn="just">
              <a:lnSpc>
                <a:spcPct val="150000"/>
              </a:lnSpc>
            </a:pPr>
            <a:r>
              <a:rPr lang="en-US" sz="2400" dirty="0" smtClean="0">
                <a:latin typeface="Times New Roman" pitchFamily="18" charset="0"/>
                <a:cs typeface="Times New Roman" pitchFamily="18" charset="0"/>
              </a:rPr>
              <a:t>Most common presenting sign is painless swelling.</a:t>
            </a:r>
          </a:p>
          <a:p>
            <a:pPr algn="just">
              <a:lnSpc>
                <a:spcPct val="150000"/>
              </a:lnSpc>
            </a:pPr>
            <a:r>
              <a:rPr lang="en-US" sz="2400" dirty="0" smtClean="0">
                <a:latin typeface="Times New Roman" pitchFamily="18" charset="0"/>
                <a:cs typeface="Times New Roman" pitchFamily="18" charset="0"/>
              </a:rPr>
              <a:t>Lesion develop in the mandible twice as often as maxilla.</a:t>
            </a:r>
          </a:p>
          <a:p>
            <a:pPr algn="just">
              <a:lnSpc>
                <a:spcPct val="150000"/>
              </a:lnSpc>
            </a:pPr>
            <a:r>
              <a:rPr lang="en-US" sz="2400" dirty="0" smtClean="0">
                <a:latin typeface="Times New Roman" pitchFamily="18" charset="0"/>
                <a:cs typeface="Times New Roman" pitchFamily="18" charset="0"/>
              </a:rPr>
              <a:t>It usually produces a well-defined radiographic margin in the mandible.</a:t>
            </a:r>
          </a:p>
          <a:p>
            <a:pPr algn="just">
              <a:lnSpc>
                <a:spcPct val="150000"/>
              </a:lnSpc>
            </a:pPr>
            <a:r>
              <a:rPr lang="en-US" sz="2400" dirty="0" smtClean="0">
                <a:latin typeface="Times New Roman" pitchFamily="18" charset="0"/>
                <a:cs typeface="Times New Roman" pitchFamily="18" charset="0"/>
              </a:rPr>
              <a:t>Often displace and </a:t>
            </a:r>
            <a:r>
              <a:rPr lang="en-US" sz="2400" dirty="0" err="1" smtClean="0">
                <a:latin typeface="Times New Roman" pitchFamily="18" charset="0"/>
                <a:cs typeface="Times New Roman" pitchFamily="18" charset="0"/>
              </a:rPr>
              <a:t>resorb</a:t>
            </a:r>
            <a:r>
              <a:rPr lang="en-US" sz="2400" dirty="0" smtClean="0">
                <a:latin typeface="Times New Roman" pitchFamily="18" charset="0"/>
                <a:cs typeface="Times New Roman" pitchFamily="18" charset="0"/>
              </a:rPr>
              <a:t> teeth.</a:t>
            </a:r>
            <a:endParaRPr lang="en-US" sz="24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srcRect l="15839" t="13201" r="41216" b="31248"/>
          <a:stretch>
            <a:fillRect/>
          </a:stretch>
        </p:blipFill>
        <p:spPr bwMode="auto">
          <a:xfrm>
            <a:off x="3352800" y="1905000"/>
            <a:ext cx="5587638" cy="4063667"/>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l="26354" t="21875" r="53148" b="34375"/>
          <a:stretch>
            <a:fillRect/>
          </a:stretch>
        </p:blipFill>
        <p:spPr bwMode="auto">
          <a:xfrm>
            <a:off x="152400" y="1905000"/>
            <a:ext cx="3302000" cy="39624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3200" dirty="0" err="1" smtClean="0">
                <a:latin typeface="Times New Roman" pitchFamily="18" charset="0"/>
                <a:cs typeface="Times New Roman" pitchFamily="18" charset="0"/>
              </a:rPr>
              <a:t>Periapical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radiolucency</a:t>
            </a:r>
            <a:r>
              <a:rPr lang="en-US" sz="3200" dirty="0" smtClean="0">
                <a:latin typeface="Times New Roman" pitchFamily="18" charset="0"/>
                <a:cs typeface="Times New Roman" pitchFamily="18" charset="0"/>
              </a:rPr>
              <a:t> is often present as an element of poor oral health status and likely has an adverse clinical significance, which should motivate diagnostic and clinical attention to the findings. </a:t>
            </a:r>
            <a:endParaRPr lang="en-US"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err="1" smtClean="0"/>
              <a:t>Periapical</a:t>
            </a:r>
            <a:r>
              <a:rPr lang="en-US" dirty="0" smtClean="0"/>
              <a:t> </a:t>
            </a:r>
            <a:r>
              <a:rPr lang="en-US" dirty="0" err="1" smtClean="0"/>
              <a:t>pathoses</a:t>
            </a:r>
            <a:r>
              <a:rPr lang="en-US" dirty="0" smtClean="0"/>
              <a:t> represent changes noted at the apices of teeth within the alveolar process that are suspected on examination, visualized via imaging, and confirmed via histopathology. They can be bone forming or destructive. There are pathologic entities that show both types of changes at the apical regions. These lesions must be identified if they are </a:t>
            </a:r>
            <a:r>
              <a:rPr lang="en-US" dirty="0" err="1" smtClean="0"/>
              <a:t>odontogenic</a:t>
            </a:r>
            <a:r>
              <a:rPr lang="en-US" dirty="0" smtClean="0"/>
              <a:t> in origin because treatment modalities differ</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Probable Questions</a:t>
            </a:r>
            <a:endParaRPr lang="en-US" dirty="0"/>
          </a:p>
        </p:txBody>
      </p:sp>
      <p:sp>
        <p:nvSpPr>
          <p:cNvPr id="3" name="Content Placeholder 2"/>
          <p:cNvSpPr>
            <a:spLocks noGrp="1"/>
          </p:cNvSpPr>
          <p:nvPr>
            <p:ph idx="1"/>
          </p:nvPr>
        </p:nvSpPr>
        <p:spPr/>
        <p:txBody>
          <a:bodyPr/>
          <a:lstStyle/>
          <a:p>
            <a:r>
              <a:rPr lang="en-US" dirty="0" smtClean="0"/>
              <a:t>Differential diagnosis of </a:t>
            </a:r>
            <a:r>
              <a:rPr lang="en-US" dirty="0" err="1" smtClean="0"/>
              <a:t>P</a:t>
            </a:r>
            <a:r>
              <a:rPr lang="en-US" dirty="0" err="1" smtClean="0"/>
              <a:t>eriapical</a:t>
            </a:r>
            <a:r>
              <a:rPr lang="en-US" dirty="0" smtClean="0"/>
              <a:t> </a:t>
            </a:r>
            <a:r>
              <a:rPr lang="en-US" dirty="0" err="1" smtClean="0"/>
              <a:t>radiolucencies</a:t>
            </a:r>
            <a:endParaRPr lang="en-US" dirty="0" smtClean="0"/>
          </a:p>
          <a:p>
            <a:r>
              <a:rPr lang="en-US" dirty="0" smtClean="0"/>
              <a:t>D/D of </a:t>
            </a:r>
            <a:r>
              <a:rPr lang="en-US" dirty="0" err="1" smtClean="0"/>
              <a:t>Unilocular</a:t>
            </a:r>
            <a:r>
              <a:rPr lang="en-US" dirty="0" smtClean="0"/>
              <a:t> </a:t>
            </a:r>
            <a:r>
              <a:rPr lang="en-US" dirty="0" err="1" smtClean="0"/>
              <a:t>radiolucencies</a:t>
            </a:r>
            <a:r>
              <a:rPr lang="en-US" dirty="0" smtClean="0"/>
              <a:t> contacting the tooth</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REFERENCES </a:t>
            </a:r>
            <a:endParaRPr lang="en-US" b="1" dirty="0"/>
          </a:p>
        </p:txBody>
      </p:sp>
      <p:sp>
        <p:nvSpPr>
          <p:cNvPr id="3" name="Content Placeholder 2"/>
          <p:cNvSpPr>
            <a:spLocks noGrp="1"/>
          </p:cNvSpPr>
          <p:nvPr>
            <p:ph idx="1"/>
          </p:nvPr>
        </p:nvSpPr>
        <p:spPr/>
        <p:txBody>
          <a:bodyPr>
            <a:normAutofit/>
          </a:bodyPr>
          <a:lstStyle/>
          <a:p>
            <a:pPr>
              <a:buNone/>
            </a:pPr>
            <a:endParaRPr lang="en-US" dirty="0" smtClean="0"/>
          </a:p>
          <a:p>
            <a:endParaRPr lang="en-US" dirty="0" smtClean="0"/>
          </a:p>
          <a:p>
            <a:r>
              <a:rPr lang="en-US" dirty="0" smtClean="0"/>
              <a:t>White and Pharoah, </a:t>
            </a:r>
            <a:r>
              <a:rPr lang="en-US" dirty="0" smtClean="0"/>
              <a:t>edi.6</a:t>
            </a:r>
            <a:endParaRPr lang="en-US" dirty="0" smtClean="0"/>
          </a:p>
          <a:p>
            <a:r>
              <a:rPr lang="en-US" dirty="0" smtClean="0"/>
              <a:t>Diagnostic imaging of the jaws, Langlais and Langland. Edi. 1925 </a:t>
            </a:r>
            <a:endParaRPr lang="en-US" dirty="0" smtClean="0"/>
          </a:p>
          <a:p>
            <a:r>
              <a:rPr lang="en-US" dirty="0" err="1" smtClean="0"/>
              <a:t>Differentail</a:t>
            </a:r>
            <a:r>
              <a:rPr lang="en-US" dirty="0" smtClean="0"/>
              <a:t> diagnosis  of Oral &amp; Maxillofacial Lesions Wood &amp; </a:t>
            </a:r>
            <a:r>
              <a:rPr lang="en-US" dirty="0" err="1" smtClean="0"/>
              <a:t>Goaz</a:t>
            </a:r>
            <a:r>
              <a:rPr lang="en-US" dirty="0" smtClean="0"/>
              <a:t>, 5</a:t>
            </a:r>
            <a:r>
              <a:rPr lang="en-US" baseline="30000" dirty="0" smtClean="0"/>
              <a:t>th</a:t>
            </a:r>
            <a:r>
              <a:rPr lang="en-US" dirty="0" smtClean="0"/>
              <a:t> Edition</a:t>
            </a:r>
            <a:endParaRPr lang="en-US" dirty="0"/>
          </a:p>
        </p:txBody>
      </p:sp>
    </p:spTree>
    <p:extLst>
      <p:ext uri="{BB962C8B-B14F-4D97-AF65-F5344CB8AC3E}">
        <p14:creationId xmlns:p14="http://schemas.microsoft.com/office/powerpoint/2010/main" xmlns="" val="3670343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19912"/>
          </a:xfrm>
        </p:spPr>
        <p:txBody>
          <a:bodyPr>
            <a:normAutofit/>
          </a:bodyPr>
          <a:lstStyle/>
          <a:p>
            <a:pPr algn="ctr"/>
            <a:r>
              <a:rPr lang="en-US" sz="3600" b="1" u="sng" dirty="0" smtClean="0">
                <a:solidFill>
                  <a:srgbClr val="B90771"/>
                </a:solidFill>
                <a:latin typeface="Times New Roman" pitchFamily="18" charset="0"/>
                <a:cs typeface="Times New Roman" pitchFamily="18" charset="0"/>
              </a:rPr>
              <a:t>CLASSIFICATION</a:t>
            </a:r>
            <a:endParaRPr lang="en-US" sz="3600" b="1" u="sng" dirty="0">
              <a:solidFill>
                <a:srgbClr val="B9077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524000"/>
            <a:ext cx="8763000" cy="5105400"/>
          </a:xfrm>
        </p:spPr>
        <p:txBody>
          <a:bodyPr/>
          <a:lstStyle/>
          <a:p>
            <a:pPr>
              <a:lnSpc>
                <a:spcPct val="150000"/>
              </a:lnSpc>
            </a:pPr>
            <a:r>
              <a:rPr lang="en-US" sz="2400" dirty="0" smtClean="0">
                <a:solidFill>
                  <a:srgbClr val="C00000"/>
                </a:solidFill>
                <a:latin typeface="Times New Roman" pitchFamily="18" charset="0"/>
                <a:cs typeface="Times New Roman" pitchFamily="18" charset="0"/>
              </a:rPr>
              <a:t>ANATOMIC PSEUDOPERIAPICAL RADIOLUCENCIES</a:t>
            </a:r>
          </a:p>
          <a:p>
            <a:pPr>
              <a:lnSpc>
                <a:spcPct val="150000"/>
              </a:lnSpc>
            </a:pPr>
            <a:r>
              <a:rPr lang="en-US" sz="2400" dirty="0" smtClean="0">
                <a:solidFill>
                  <a:srgbClr val="C00000"/>
                </a:solidFill>
                <a:latin typeface="Times New Roman" pitchFamily="18" charset="0"/>
                <a:cs typeface="Times New Roman" pitchFamily="18" charset="0"/>
              </a:rPr>
              <a:t>TRUE PERIAPICAL RADIOLUCENT LESIONS</a:t>
            </a:r>
          </a:p>
          <a:p>
            <a:pPr>
              <a:lnSpc>
                <a:spcPct val="150000"/>
              </a:lnSpc>
            </a:pPr>
            <a:r>
              <a:rPr lang="en-US" sz="2400" dirty="0" smtClean="0">
                <a:solidFill>
                  <a:srgbClr val="C00000"/>
                </a:solidFill>
                <a:latin typeface="Times New Roman" pitchFamily="18" charset="0"/>
                <a:cs typeface="Times New Roman" pitchFamily="18" charset="0"/>
              </a:rPr>
              <a:t>PULPOPERIAPICAL RADIOLUCENCIES:</a:t>
            </a:r>
          </a:p>
          <a:p>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granuloma</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Radicular</a:t>
            </a:r>
            <a:r>
              <a:rPr lang="en-US" sz="2400" dirty="0" smtClean="0">
                <a:latin typeface="Times New Roman" pitchFamily="18" charset="0"/>
                <a:cs typeface="Times New Roman" pitchFamily="18" charset="0"/>
              </a:rPr>
              <a:t> cyst</a:t>
            </a:r>
          </a:p>
          <a:p>
            <a:r>
              <a:rPr lang="en-US" sz="2400" dirty="0" smtClean="0">
                <a:latin typeface="Times New Roman" pitchFamily="18" charset="0"/>
                <a:cs typeface="Times New Roman" pitchFamily="18" charset="0"/>
              </a:rPr>
              <a:t>Scar</a:t>
            </a:r>
          </a:p>
          <a:p>
            <a:r>
              <a:rPr lang="en-US" sz="2400" dirty="0" smtClean="0">
                <a:latin typeface="Times New Roman" pitchFamily="18" charset="0"/>
                <a:cs typeface="Times New Roman" pitchFamily="18" charset="0"/>
              </a:rPr>
              <a:t>Surgical defect</a:t>
            </a:r>
          </a:p>
          <a:p>
            <a:r>
              <a:rPr lang="en-US" sz="2400" dirty="0" smtClean="0">
                <a:latin typeface="Times New Roman" pitchFamily="18" charset="0"/>
                <a:cs typeface="Times New Roman" pitchFamily="18" charset="0"/>
              </a:rPr>
              <a:t>Chronic and acute </a:t>
            </a:r>
            <a:r>
              <a:rPr lang="en-US" sz="2400" dirty="0" err="1" smtClean="0">
                <a:latin typeface="Times New Roman" pitchFamily="18" charset="0"/>
                <a:cs typeface="Times New Roman" pitchFamily="18" charset="0"/>
              </a:rPr>
              <a:t>dentoalveolar</a:t>
            </a:r>
            <a:r>
              <a:rPr lang="en-US" sz="2400" dirty="0" smtClean="0">
                <a:latin typeface="Times New Roman" pitchFamily="18" charset="0"/>
                <a:cs typeface="Times New Roman" pitchFamily="18" charset="0"/>
              </a:rPr>
              <a:t> abscesses</a:t>
            </a:r>
          </a:p>
          <a:p>
            <a:r>
              <a:rPr lang="en-US" sz="2400" dirty="0" err="1" smtClean="0">
                <a:latin typeface="Times New Roman" pitchFamily="18" charset="0"/>
                <a:cs typeface="Times New Roman" pitchFamily="18" charset="0"/>
              </a:rPr>
              <a:t>Osteomyelitis</a:t>
            </a: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a:bodyPr>
          <a:lstStyle/>
          <a:p>
            <a:pPr>
              <a:lnSpc>
                <a:spcPct val="150000"/>
              </a:lnSpc>
            </a:pPr>
            <a:r>
              <a:rPr lang="en-US" sz="2400" dirty="0" smtClean="0">
                <a:solidFill>
                  <a:srgbClr val="C00000"/>
                </a:solidFill>
                <a:latin typeface="Times New Roman" pitchFamily="18" charset="0"/>
                <a:cs typeface="Times New Roman" pitchFamily="18" charset="0"/>
              </a:rPr>
              <a:t>PERIAPICAL CEMENTOOSSEOUS DYSPLASIA (PERIAPICAL CEMENTOMA)</a:t>
            </a:r>
          </a:p>
          <a:p>
            <a:pPr algn="just">
              <a:lnSpc>
                <a:spcPct val="150000"/>
              </a:lnSpc>
            </a:pPr>
            <a:r>
              <a:rPr lang="en-US" sz="2400" dirty="0" smtClean="0">
                <a:solidFill>
                  <a:srgbClr val="C00000"/>
                </a:solidFill>
                <a:latin typeface="Times New Roman" pitchFamily="18" charset="0"/>
                <a:cs typeface="Times New Roman" pitchFamily="18" charset="0"/>
              </a:rPr>
              <a:t>PERIODONTAL DISEASE</a:t>
            </a:r>
          </a:p>
          <a:p>
            <a:pPr algn="just">
              <a:lnSpc>
                <a:spcPct val="150000"/>
              </a:lnSpc>
            </a:pPr>
            <a:r>
              <a:rPr lang="en-US" sz="2400" dirty="0" smtClean="0">
                <a:solidFill>
                  <a:srgbClr val="C00000"/>
                </a:solidFill>
                <a:latin typeface="Times New Roman" pitchFamily="18" charset="0"/>
                <a:cs typeface="Times New Roman" pitchFamily="18" charset="0"/>
              </a:rPr>
              <a:t>TRAUMATIC BONE CYST</a:t>
            </a:r>
          </a:p>
          <a:p>
            <a:pPr algn="just">
              <a:lnSpc>
                <a:spcPct val="150000"/>
              </a:lnSpc>
            </a:pPr>
            <a:r>
              <a:rPr lang="en-US" sz="2400" dirty="0" smtClean="0">
                <a:solidFill>
                  <a:srgbClr val="C00000"/>
                </a:solidFill>
                <a:latin typeface="Times New Roman" pitchFamily="18" charset="0"/>
                <a:cs typeface="Times New Roman" pitchFamily="18" charset="0"/>
              </a:rPr>
              <a:t>NON-RADICULAR CYSTS</a:t>
            </a:r>
          </a:p>
          <a:p>
            <a:pPr algn="just">
              <a:lnSpc>
                <a:spcPct val="150000"/>
              </a:lnSpc>
            </a:pPr>
            <a:r>
              <a:rPr lang="en-US" sz="2400" dirty="0" smtClean="0">
                <a:solidFill>
                  <a:srgbClr val="C00000"/>
                </a:solidFill>
                <a:latin typeface="Times New Roman" pitchFamily="18" charset="0"/>
                <a:cs typeface="Times New Roman" pitchFamily="18" charset="0"/>
              </a:rPr>
              <a:t>MALIGNANT TUMORS</a:t>
            </a:r>
            <a:endParaRPr lang="en-US" sz="24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91200"/>
          </a:xfrm>
        </p:spPr>
        <p:txBody>
          <a:bodyPr>
            <a:normAutofit/>
          </a:bodyPr>
          <a:lstStyle/>
          <a:p>
            <a:r>
              <a:rPr lang="en-US" sz="2400" dirty="0" smtClean="0">
                <a:solidFill>
                  <a:srgbClr val="C00000"/>
                </a:solidFill>
                <a:latin typeface="Times New Roman" pitchFamily="18" charset="0"/>
                <a:cs typeface="Times New Roman" pitchFamily="18" charset="0"/>
              </a:rPr>
              <a:t>RARITIES:</a:t>
            </a:r>
          </a:p>
          <a:p>
            <a:pPr>
              <a:lnSpc>
                <a:spcPct val="150000"/>
              </a:lnSpc>
            </a:pPr>
            <a:r>
              <a:rPr lang="en-US" sz="2400" dirty="0" err="1" smtClean="0"/>
              <a:t>Ameloblastoma</a:t>
            </a:r>
            <a:endParaRPr lang="en-US" sz="2400" dirty="0" smtClean="0"/>
          </a:p>
          <a:p>
            <a:pPr>
              <a:lnSpc>
                <a:spcPct val="150000"/>
              </a:lnSpc>
            </a:pPr>
            <a:r>
              <a:rPr lang="en-US" sz="2400" dirty="0" err="1" smtClean="0"/>
              <a:t>Aneurysmal</a:t>
            </a:r>
            <a:r>
              <a:rPr lang="en-US" sz="2400" dirty="0" smtClean="0"/>
              <a:t> bone cyst</a:t>
            </a:r>
          </a:p>
          <a:p>
            <a:pPr>
              <a:lnSpc>
                <a:spcPct val="150000"/>
              </a:lnSpc>
            </a:pPr>
            <a:r>
              <a:rPr lang="en-US" sz="2400" dirty="0" err="1" smtClean="0"/>
              <a:t>Cementifying</a:t>
            </a:r>
            <a:r>
              <a:rPr lang="en-US" sz="2400" dirty="0" smtClean="0"/>
              <a:t> and ossifying </a:t>
            </a:r>
            <a:r>
              <a:rPr lang="en-US" sz="2400" dirty="0" err="1" smtClean="0"/>
              <a:t>fibromas</a:t>
            </a:r>
            <a:endParaRPr lang="en-US" sz="2400" dirty="0" smtClean="0"/>
          </a:p>
          <a:p>
            <a:pPr>
              <a:lnSpc>
                <a:spcPct val="150000"/>
              </a:lnSpc>
            </a:pPr>
            <a:r>
              <a:rPr lang="en-US" sz="2400" dirty="0" smtClean="0"/>
              <a:t>Giant cell </a:t>
            </a:r>
            <a:r>
              <a:rPr lang="en-US" sz="2400" dirty="0" err="1" smtClean="0"/>
              <a:t>granuloma</a:t>
            </a:r>
            <a:endParaRPr lang="en-US" sz="2400" dirty="0" smtClean="0"/>
          </a:p>
          <a:p>
            <a:pPr>
              <a:lnSpc>
                <a:spcPct val="150000"/>
              </a:lnSpc>
            </a:pPr>
            <a:r>
              <a:rPr lang="en-US" sz="2400" dirty="0" smtClean="0"/>
              <a:t>Leukemia</a:t>
            </a:r>
            <a:endParaRPr lang="en-US" sz="2400"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3200" b="1" dirty="0" smtClean="0">
                <a:solidFill>
                  <a:srgbClr val="C00000"/>
                </a:solidFill>
                <a:latin typeface="Times New Roman" pitchFamily="18" charset="0"/>
                <a:cs typeface="Times New Roman" pitchFamily="18" charset="0"/>
              </a:rPr>
              <a:t>PULPOPERIAPICAL RADIOLUCENCIES</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447800"/>
            <a:ext cx="8686800" cy="5257800"/>
          </a:xfrm>
        </p:spPr>
        <p:txBody>
          <a:bodyPr>
            <a:normAutofit/>
          </a:bodyPr>
          <a:lstStyle/>
          <a:p>
            <a:r>
              <a:rPr lang="en-US" sz="2400" b="1" u="sng" dirty="0" smtClean="0">
                <a:solidFill>
                  <a:srgbClr val="B90771"/>
                </a:solidFill>
                <a:latin typeface="Times New Roman" pitchFamily="18" charset="0"/>
                <a:cs typeface="Times New Roman" pitchFamily="18" charset="0"/>
              </a:rPr>
              <a:t>PERIAPICAL GRANULOMA:</a:t>
            </a:r>
          </a:p>
          <a:p>
            <a:pPr algn="just">
              <a:lnSpc>
                <a:spcPct val="150000"/>
              </a:lnSpc>
            </a:pPr>
            <a:endParaRPr lang="en-US" sz="2400" b="1" u="sng" dirty="0">
              <a:solidFill>
                <a:srgbClr val="B9077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l="22672" t="40976" r="46096" b="31248"/>
          <a:stretch>
            <a:fillRect/>
          </a:stretch>
        </p:blipFill>
        <p:spPr bwMode="auto">
          <a:xfrm>
            <a:off x="1752600" y="2057400"/>
            <a:ext cx="5486400" cy="2743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686800" cy="6019800"/>
          </a:xfrm>
        </p:spPr>
        <p:txBody>
          <a:bodyPr/>
          <a:lstStyle/>
          <a:p>
            <a:pPr algn="just">
              <a:lnSpc>
                <a:spcPct val="150000"/>
              </a:lnSpc>
            </a:pPr>
            <a:r>
              <a:rPr lang="en-US" sz="2400" dirty="0" smtClean="0">
                <a:latin typeface="Times New Roman" pitchFamily="18" charset="0"/>
                <a:cs typeface="Times New Roman" pitchFamily="18" charset="0"/>
              </a:rPr>
              <a:t>It is the most common type of pathologic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On radiographic examination the lesion is a well-circumscribed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somewhat rounded and surrounding the apex of the tooth . </a:t>
            </a:r>
          </a:p>
          <a:p>
            <a:pPr algn="just">
              <a:lnSpc>
                <a:spcPct val="150000"/>
              </a:lnSpc>
            </a:pPr>
            <a:r>
              <a:rPr lang="en-US" sz="2400" dirty="0" smtClean="0">
                <a:latin typeface="Times New Roman" pitchFamily="18" charset="0"/>
                <a:cs typeface="Times New Roman" pitchFamily="18" charset="0"/>
              </a:rPr>
              <a:t>This </a:t>
            </a:r>
            <a:r>
              <a:rPr lang="en-US" sz="2400" dirty="0" err="1" smtClean="0">
                <a:latin typeface="Times New Roman" pitchFamily="18" charset="0"/>
                <a:cs typeface="Times New Roman" pitchFamily="18" charset="0"/>
              </a:rPr>
              <a:t>periapical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radiolucency</a:t>
            </a:r>
            <a:r>
              <a:rPr lang="en-US" sz="2400" dirty="0" smtClean="0">
                <a:latin typeface="Times New Roman" pitchFamily="18" charset="0"/>
                <a:cs typeface="Times New Roman" pitchFamily="18" charset="0"/>
              </a:rPr>
              <a:t> may have a thin </a:t>
            </a:r>
            <a:r>
              <a:rPr lang="en-US" sz="2400" dirty="0" err="1" smtClean="0">
                <a:latin typeface="Times New Roman" pitchFamily="18" charset="0"/>
                <a:cs typeface="Times New Roman" pitchFamily="18" charset="0"/>
              </a:rPr>
              <a:t>radiopaque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hyperostotic</a:t>
            </a:r>
            <a:r>
              <a:rPr lang="en-US" sz="2400" dirty="0" smtClean="0">
                <a:latin typeface="Times New Roman" pitchFamily="18" charset="0"/>
                <a:cs typeface="Times New Roman" pitchFamily="18" charset="0"/>
              </a:rPr>
              <a:t>) border.</a:t>
            </a:r>
          </a:p>
          <a:p>
            <a:pPr algn="just">
              <a:lnSpc>
                <a:spcPct val="150000"/>
              </a:lnSpc>
            </a:pPr>
            <a:endParaRPr lang="en-US" sz="2400" dirty="0" smtClean="0">
              <a:latin typeface="Times New Roman" pitchFamily="18" charset="0"/>
              <a:cs typeface="Times New Roman" pitchFamily="18" charset="0"/>
            </a:endParaRPr>
          </a:p>
          <a:p>
            <a:endParaRPr lang="en-US" sz="2800" dirty="0" smtClean="0"/>
          </a:p>
          <a:p>
            <a:endParaRPr lang="en-US" dirty="0"/>
          </a:p>
        </p:txBody>
      </p:sp>
      <p:pic>
        <p:nvPicPr>
          <p:cNvPr id="4" name="Picture 2"/>
          <p:cNvPicPr>
            <a:picLocks noChangeAspect="1" noChangeArrowheads="1"/>
          </p:cNvPicPr>
          <p:nvPr/>
        </p:nvPicPr>
        <p:blipFill>
          <a:blip r:embed="rId2"/>
          <a:srcRect l="17792" t="53128" r="60736" b="19096"/>
          <a:stretch>
            <a:fillRect/>
          </a:stretch>
        </p:blipFill>
        <p:spPr bwMode="auto">
          <a:xfrm>
            <a:off x="3248025" y="3657600"/>
            <a:ext cx="4295775" cy="31242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1185</TotalTime>
  <Words>1243</Words>
  <Application>Microsoft Office PowerPoint</Application>
  <PresentationFormat>On-screen Show (4:3)</PresentationFormat>
  <Paragraphs>155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Slide 1</vt:lpstr>
      <vt:lpstr>SPECIFIC LEARNING OBJECTIVE </vt:lpstr>
      <vt:lpstr>SPECIFIC LEARNING OBJECTIVE </vt:lpstr>
      <vt:lpstr>INTRODUCTION</vt:lpstr>
      <vt:lpstr>CLASSIFICATION</vt:lpstr>
      <vt:lpstr>Slide 6</vt:lpstr>
      <vt:lpstr>Slide 7</vt:lpstr>
      <vt:lpstr>PULPOPERIAPICAL RADIOLUCENCIES</vt:lpstr>
      <vt:lpstr>Slide 9</vt:lpstr>
      <vt:lpstr>Slide 10</vt:lpstr>
      <vt:lpstr>   RADICULAR CYST/ PERIAPICAL CYST</vt:lpstr>
      <vt:lpstr>Slide 12</vt:lpstr>
      <vt:lpstr>PERIAPICAL SCAR</vt:lpstr>
      <vt:lpstr>Slide 14</vt:lpstr>
      <vt:lpstr>SURGICAL DEFECT</vt:lpstr>
      <vt:lpstr>Slide 16</vt:lpstr>
      <vt:lpstr>CHRONIC AND ACUTE DENTOALVEOLAR ABSCESSES</vt:lpstr>
      <vt:lpstr>OSTEOMYELITIS</vt:lpstr>
      <vt:lpstr>Slide 19</vt:lpstr>
      <vt:lpstr>DENTIGEROUS CYST/ FOLLICULAR CYST</vt:lpstr>
      <vt:lpstr>Slide 21</vt:lpstr>
      <vt:lpstr>Slide 22</vt:lpstr>
      <vt:lpstr>PERIAPICAL CEMENTOOSSEUS DYSPLASIA</vt:lpstr>
      <vt:lpstr>Slide 24</vt:lpstr>
      <vt:lpstr>Slide 25</vt:lpstr>
      <vt:lpstr>PERIODONTAL DISEASE</vt:lpstr>
      <vt:lpstr>Slide 27</vt:lpstr>
      <vt:lpstr>TRAUMATIC BONE CYST</vt:lpstr>
      <vt:lpstr>Slide 29</vt:lpstr>
      <vt:lpstr>Slide 30</vt:lpstr>
      <vt:lpstr>ANEURYSMAL BONE CYST</vt:lpstr>
      <vt:lpstr>Slide 32</vt:lpstr>
      <vt:lpstr>AMELOBLASTOMA</vt:lpstr>
      <vt:lpstr>Slide 34</vt:lpstr>
      <vt:lpstr>LEUKEMIA</vt:lpstr>
      <vt:lpstr>Slide 36</vt:lpstr>
      <vt:lpstr>GIANT CELL GRANULOMA</vt:lpstr>
      <vt:lpstr>Slide 38</vt:lpstr>
      <vt:lpstr>CONCLUSION</vt:lpstr>
      <vt:lpstr>Probable Questions</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PERIAPICAL RADIOLUCENCIES</dc:title>
  <dc:creator>user</dc:creator>
  <cp:lastModifiedBy>N</cp:lastModifiedBy>
  <cp:revision>53</cp:revision>
  <dcterms:created xsi:type="dcterms:W3CDTF">2014-04-26T13:36:04Z</dcterms:created>
  <dcterms:modified xsi:type="dcterms:W3CDTF">2022-07-07T06:06:25Z</dcterms:modified>
</cp:coreProperties>
</file>